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2"/>
  </p:notesMasterIdLst>
  <p:sldIdLst>
    <p:sldId id="441" r:id="rId2"/>
    <p:sldId id="510" r:id="rId3"/>
    <p:sldId id="511" r:id="rId4"/>
    <p:sldId id="449" r:id="rId5"/>
    <p:sldId id="451" r:id="rId6"/>
    <p:sldId id="618" r:id="rId7"/>
    <p:sldId id="517" r:id="rId8"/>
    <p:sldId id="615" r:id="rId9"/>
    <p:sldId id="617" r:id="rId10"/>
    <p:sldId id="619" r:id="rId11"/>
    <p:sldId id="522" r:id="rId12"/>
    <p:sldId id="523" r:id="rId13"/>
    <p:sldId id="526" r:id="rId14"/>
    <p:sldId id="527" r:id="rId15"/>
    <p:sldId id="620" r:id="rId16"/>
    <p:sldId id="529" r:id="rId17"/>
    <p:sldId id="621" r:id="rId18"/>
    <p:sldId id="622" r:id="rId19"/>
    <p:sldId id="623" r:id="rId20"/>
    <p:sldId id="624" r:id="rId21"/>
    <p:sldId id="535" r:id="rId22"/>
    <p:sldId id="536" r:id="rId23"/>
    <p:sldId id="537" r:id="rId24"/>
    <p:sldId id="539" r:id="rId25"/>
    <p:sldId id="366" r:id="rId26"/>
    <p:sldId id="362" r:id="rId27"/>
    <p:sldId id="540" r:id="rId28"/>
    <p:sldId id="379" r:id="rId29"/>
    <p:sldId id="378"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10" autoAdjust="0"/>
  </p:normalViewPr>
  <p:slideViewPr>
    <p:cSldViewPr snapToGrid="0">
      <p:cViewPr varScale="1">
        <p:scale>
          <a:sx n="91" d="100"/>
          <a:sy n="91" d="100"/>
        </p:scale>
        <p:origin x="32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undo custSel modSld">
      <pc:chgData name="Dr.Sabeeh AL-Mayah" userId="85e97d476e4d4470" providerId="LiveId" clId="{1031F39B-6E0D-4137-AB17-7D5D585083E3}" dt="2025-11-25T09:06:00.537" v="99" actId="313"/>
      <pc:docMkLst>
        <pc:docMk/>
      </pc:docMkLst>
      <pc:sldChg chg="modSp mod">
        <pc:chgData name="Dr.Sabeeh AL-Mayah" userId="85e97d476e4d4470" providerId="LiveId" clId="{1031F39B-6E0D-4137-AB17-7D5D585083E3}" dt="2025-11-25T08:54:32.248" v="1" actId="20577"/>
        <pc:sldMkLst>
          <pc:docMk/>
          <pc:sldMk cId="0" sldId="441"/>
        </pc:sldMkLst>
        <pc:spChg chg="mod">
          <ac:chgData name="Dr.Sabeeh AL-Mayah" userId="85e97d476e4d4470" providerId="LiveId" clId="{1031F39B-6E0D-4137-AB17-7D5D585083E3}" dt="2025-11-25T08:54:32.248" v="1" actId="20577"/>
          <ac:spMkLst>
            <pc:docMk/>
            <pc:sldMk cId="0" sldId="441"/>
            <ac:spMk id="4099" creationId="{6F142428-4631-8BA0-AD16-4178D5F6706A}"/>
          </ac:spMkLst>
        </pc:spChg>
      </pc:sldChg>
      <pc:sldChg chg="modSp mod">
        <pc:chgData name="Dr.Sabeeh AL-Mayah" userId="85e97d476e4d4470" providerId="LiveId" clId="{1031F39B-6E0D-4137-AB17-7D5D585083E3}" dt="2025-11-25T09:02:24.137" v="89" actId="20577"/>
        <pc:sldMkLst>
          <pc:docMk/>
          <pc:sldMk cId="2664009979" sldId="510"/>
        </pc:sldMkLst>
        <pc:spChg chg="mod">
          <ac:chgData name="Dr.Sabeeh AL-Mayah" userId="85e97d476e4d4470" providerId="LiveId" clId="{1031F39B-6E0D-4137-AB17-7D5D585083E3}" dt="2025-11-25T09:01:17.397" v="80" actId="1076"/>
          <ac:spMkLst>
            <pc:docMk/>
            <pc:sldMk cId="2664009979" sldId="510"/>
            <ac:spMk id="18434" creationId="{00000000-0000-0000-0000-000000000000}"/>
          </ac:spMkLst>
        </pc:spChg>
        <pc:spChg chg="mod">
          <ac:chgData name="Dr.Sabeeh AL-Mayah" userId="85e97d476e4d4470" providerId="LiveId" clId="{1031F39B-6E0D-4137-AB17-7D5D585083E3}" dt="2025-11-25T09:02:24.137" v="89" actId="20577"/>
          <ac:spMkLst>
            <pc:docMk/>
            <pc:sldMk cId="2664009979" sldId="510"/>
            <ac:spMk id="22531" creationId="{00000000-0000-0000-0000-000000000000}"/>
          </ac:spMkLst>
        </pc:spChg>
      </pc:sldChg>
      <pc:sldChg chg="modSp mod">
        <pc:chgData name="Dr.Sabeeh AL-Mayah" userId="85e97d476e4d4470" providerId="LiveId" clId="{1031F39B-6E0D-4137-AB17-7D5D585083E3}" dt="2025-11-25T09:02:50.726" v="90" actId="20577"/>
        <pc:sldMkLst>
          <pc:docMk/>
          <pc:sldMk cId="1168935871" sldId="511"/>
        </pc:sldMkLst>
        <pc:spChg chg="mod">
          <ac:chgData name="Dr.Sabeeh AL-Mayah" userId="85e97d476e4d4470" providerId="LiveId" clId="{1031F39B-6E0D-4137-AB17-7D5D585083E3}" dt="2025-11-25T09:02:50.726" v="90" actId="20577"/>
          <ac:spMkLst>
            <pc:docMk/>
            <pc:sldMk cId="1168935871" sldId="511"/>
            <ac:spMk id="19459" creationId="{00000000-0000-0000-0000-000000000000}"/>
          </ac:spMkLst>
        </pc:spChg>
      </pc:sldChg>
      <pc:sldChg chg="modSp mod">
        <pc:chgData name="Dr.Sabeeh AL-Mayah" userId="85e97d476e4d4470" providerId="LiveId" clId="{1031F39B-6E0D-4137-AB17-7D5D585083E3}" dt="2025-11-25T09:04:42.700" v="95" actId="207"/>
        <pc:sldMkLst>
          <pc:docMk/>
          <pc:sldMk cId="3102401782" sldId="522"/>
        </pc:sldMkLst>
        <pc:spChg chg="mod">
          <ac:chgData name="Dr.Sabeeh AL-Mayah" userId="85e97d476e4d4470" providerId="LiveId" clId="{1031F39B-6E0D-4137-AB17-7D5D585083E3}" dt="2025-11-25T09:04:42.700" v="95" actId="207"/>
          <ac:spMkLst>
            <pc:docMk/>
            <pc:sldMk cId="3102401782" sldId="522"/>
            <ac:spMk id="31746" creationId="{00000000-0000-0000-0000-000000000000}"/>
          </ac:spMkLst>
        </pc:spChg>
        <pc:spChg chg="mod">
          <ac:chgData name="Dr.Sabeeh AL-Mayah" userId="85e97d476e4d4470" providerId="LiveId" clId="{1031F39B-6E0D-4137-AB17-7D5D585083E3}" dt="2025-11-25T09:04:19.414" v="94" actId="20577"/>
          <ac:spMkLst>
            <pc:docMk/>
            <pc:sldMk cId="3102401782" sldId="522"/>
            <ac:spMk id="31747" creationId="{00000000-0000-0000-0000-000000000000}"/>
          </ac:spMkLst>
        </pc:spChg>
      </pc:sldChg>
      <pc:sldChg chg="modSp mod">
        <pc:chgData name="Dr.Sabeeh AL-Mayah" userId="85e97d476e4d4470" providerId="LiveId" clId="{1031F39B-6E0D-4137-AB17-7D5D585083E3}" dt="2025-11-25T09:05:35.236" v="97" actId="313"/>
        <pc:sldMkLst>
          <pc:docMk/>
          <pc:sldMk cId="3143788544" sldId="529"/>
        </pc:sldMkLst>
        <pc:spChg chg="mod">
          <ac:chgData name="Dr.Sabeeh AL-Mayah" userId="85e97d476e4d4470" providerId="LiveId" clId="{1031F39B-6E0D-4137-AB17-7D5D585083E3}" dt="2025-11-25T09:05:35.236" v="97" actId="313"/>
          <ac:spMkLst>
            <pc:docMk/>
            <pc:sldMk cId="3143788544" sldId="529"/>
            <ac:spMk id="29699" creationId="{D9724DCB-5BC2-3D1D-5CE4-B323B5AD78D2}"/>
          </ac:spMkLst>
        </pc:spChg>
      </pc:sldChg>
      <pc:sldChg chg="modSp mod">
        <pc:chgData name="Dr.Sabeeh AL-Mayah" userId="85e97d476e4d4470" providerId="LiveId" clId="{1031F39B-6E0D-4137-AB17-7D5D585083E3}" dt="2025-11-25T09:03:35.633" v="91" actId="207"/>
        <pc:sldMkLst>
          <pc:docMk/>
          <pc:sldMk cId="3704345148" sldId="619"/>
        </pc:sldMkLst>
        <pc:spChg chg="mod">
          <ac:chgData name="Dr.Sabeeh AL-Mayah" userId="85e97d476e4d4470" providerId="LiveId" clId="{1031F39B-6E0D-4137-AB17-7D5D585083E3}" dt="2025-11-25T09:03:35.633" v="91" actId="207"/>
          <ac:spMkLst>
            <pc:docMk/>
            <pc:sldMk cId="3704345148" sldId="619"/>
            <ac:spMk id="28674" creationId="{098382E2-A072-4115-EF2B-EA1BFD6C8C29}"/>
          </ac:spMkLst>
        </pc:spChg>
      </pc:sldChg>
      <pc:sldChg chg="modSp mod">
        <pc:chgData name="Dr.Sabeeh AL-Mayah" userId="85e97d476e4d4470" providerId="LiveId" clId="{1031F39B-6E0D-4137-AB17-7D5D585083E3}" dt="2025-11-25T09:06:00.537" v="99" actId="313"/>
        <pc:sldMkLst>
          <pc:docMk/>
          <pc:sldMk cId="3149429242" sldId="622"/>
        </pc:sldMkLst>
        <pc:spChg chg="mod">
          <ac:chgData name="Dr.Sabeeh AL-Mayah" userId="85e97d476e4d4470" providerId="LiveId" clId="{1031F39B-6E0D-4137-AB17-7D5D585083E3}" dt="2025-11-25T09:06:00.537" v="99" actId="313"/>
          <ac:spMkLst>
            <pc:docMk/>
            <pc:sldMk cId="3149429242" sldId="622"/>
            <ac:spMk id="33795" creationId="{2A62C19D-BC1B-7F65-E11E-A040B0735AB8}"/>
          </ac:spMkLst>
        </pc:spChg>
        <pc:spChg chg="mod">
          <ac:chgData name="Dr.Sabeeh AL-Mayah" userId="85e97d476e4d4470" providerId="LiveId" clId="{1031F39B-6E0D-4137-AB17-7D5D585083E3}" dt="2025-11-25T09:05:54.555" v="98" actId="313"/>
          <ac:spMkLst>
            <pc:docMk/>
            <pc:sldMk cId="3149429242" sldId="622"/>
            <ac:spMk id="33797" creationId="{9895F23D-14FC-128C-DAEB-7869CE6703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0C1BA-8D94-4C23-ADFA-611FF0CD3823}"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DE660-EEA6-450A-AF71-8FB1FEF0AEBE}" type="slidenum">
              <a:rPr lang="en-US" smtClean="0"/>
              <a:t>‹#›</a:t>
            </a:fld>
            <a:endParaRPr lang="en-US"/>
          </a:p>
        </p:txBody>
      </p:sp>
    </p:spTree>
    <p:extLst>
      <p:ext uri="{BB962C8B-B14F-4D97-AF65-F5344CB8AC3E}">
        <p14:creationId xmlns:p14="http://schemas.microsoft.com/office/powerpoint/2010/main" val="76449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87BB0755-CFCA-4F3E-B115-6C4696DAB863}"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2</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5837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4699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83542A1-F8DB-B10B-C1FA-6A4EDAD86E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i="1">
                <a:solidFill>
                  <a:schemeClr val="tx1"/>
                </a:solidFill>
                <a:latin typeface="Arial" panose="020B0604020202020204" pitchFamily="34" charset="0"/>
              </a:defRPr>
            </a:lvl1pPr>
            <a:lvl2pPr marL="742950" indent="-285750">
              <a:defRPr sz="3200" i="1">
                <a:solidFill>
                  <a:schemeClr val="tx1"/>
                </a:solidFill>
                <a:latin typeface="Arial" panose="020B0604020202020204" pitchFamily="34" charset="0"/>
              </a:defRPr>
            </a:lvl2pPr>
            <a:lvl3pPr marL="1143000" indent="-228600">
              <a:defRPr sz="3200" i="1">
                <a:solidFill>
                  <a:schemeClr val="tx1"/>
                </a:solidFill>
                <a:latin typeface="Arial" panose="020B0604020202020204" pitchFamily="34" charset="0"/>
              </a:defRPr>
            </a:lvl3pPr>
            <a:lvl4pPr marL="1600200" indent="-228600">
              <a:defRPr sz="3200" i="1">
                <a:solidFill>
                  <a:schemeClr val="tx1"/>
                </a:solidFill>
                <a:latin typeface="Arial" panose="020B0604020202020204" pitchFamily="34" charset="0"/>
              </a:defRPr>
            </a:lvl4pPr>
            <a:lvl5pPr marL="2057400" indent="-22860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fld id="{978E3F89-F670-48CA-B581-E2E540078B5D}" type="slidenum">
              <a:rPr lang="en-US" altLang="en-US" sz="1200" i="0" smtClean="0"/>
              <a:pPr/>
              <a:t>24</a:t>
            </a:fld>
            <a:endParaRPr lang="en-US" altLang="en-US" sz="1200" i="0"/>
          </a:p>
        </p:txBody>
      </p:sp>
      <p:sp>
        <p:nvSpPr>
          <p:cNvPr id="57347" name="Rectangle 2">
            <a:extLst>
              <a:ext uri="{FF2B5EF4-FFF2-40B4-BE49-F238E27FC236}">
                <a16:creationId xmlns:a16="http://schemas.microsoft.com/office/drawing/2014/main" id="{9DF34F37-FA2B-29AD-76B3-2DFB9731D57E}"/>
              </a:ext>
            </a:extLst>
          </p:cNvPr>
          <p:cNvSpPr>
            <a:spLocks noGrp="1" noRot="1" noChangeAspect="1" noChangeArrowheads="1" noTextEdit="1"/>
          </p:cNvSpPr>
          <p:nvPr>
            <p:ph type="sldImg"/>
          </p:nvPr>
        </p:nvSpPr>
        <p:spPr>
          <a:xfrm>
            <a:off x="-1252538" y="812800"/>
            <a:ext cx="8850313" cy="4978400"/>
          </a:xfrm>
          <a:ln/>
        </p:spPr>
      </p:sp>
      <p:sp>
        <p:nvSpPr>
          <p:cNvPr id="57348" name="Rectangle 3">
            <a:extLst>
              <a:ext uri="{FF2B5EF4-FFF2-40B4-BE49-F238E27FC236}">
                <a16:creationId xmlns:a16="http://schemas.microsoft.com/office/drawing/2014/main" id="{CA830750-0B16-3709-7D8C-FB40E0D23237}"/>
              </a:ext>
            </a:extLst>
          </p:cNvPr>
          <p:cNvSpPr>
            <a:spLocks noGrp="1" noChangeArrowheads="1"/>
          </p:cNvSpPr>
          <p:nvPr>
            <p:ph type="body" idx="1"/>
          </p:nvPr>
        </p:nvSpPr>
        <p:spPr>
          <a:xfrm>
            <a:off x="685800" y="5892800"/>
            <a:ext cx="5486400" cy="256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Smallest adult forms the biggest larvae.</a:t>
            </a:r>
          </a:p>
          <a:p>
            <a:r>
              <a:rPr lang="en-US" altLang="en-US" sz="1600">
                <a:latin typeface="Arial" panose="020B0604020202020204" pitchFamily="34" charset="0"/>
              </a:rPr>
              <a:t>There may be different strains involved that use wolf-moose, wolf-reindeer, dingo-wallaby, lion-warthog.  For humans, the most important is dog-sheep.  The strains differ morphologically, development, metabolism, DNA, and host specificity.  Worms of one strain do not develop well in other species.  Can be important in human infections.  In Europe, the strain common in horse and pigs do not infect humans but the strain in sheep and cattle does.</a:t>
            </a:r>
          </a:p>
        </p:txBody>
      </p:sp>
    </p:spTree>
    <p:extLst>
      <p:ext uri="{BB962C8B-B14F-4D97-AF65-F5344CB8AC3E}">
        <p14:creationId xmlns:p14="http://schemas.microsoft.com/office/powerpoint/2010/main" val="135673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EDC481-44C1-4E41-94D4-C6F929B8FDC9}" type="slidenum">
              <a:rPr lang="en-US" altLang="en-US">
                <a:solidFill>
                  <a:srgbClr val="000000"/>
                </a:solidFill>
              </a:rPr>
              <a:pPr/>
              <a:t>3</a:t>
            </a:fld>
            <a:endParaRPr lang="en-US"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735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3FE7A7A1-B2A6-439E-92A2-D19E0E1F0CFC}"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4</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6349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90215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DE660-EEA6-450A-AF71-8FB1FEF0AEBE}" type="slidenum">
              <a:rPr lang="en-US" smtClean="0"/>
              <a:t>5</a:t>
            </a:fld>
            <a:endParaRPr lang="en-US"/>
          </a:p>
        </p:txBody>
      </p:sp>
    </p:spTree>
    <p:extLst>
      <p:ext uri="{BB962C8B-B14F-4D97-AF65-F5344CB8AC3E}">
        <p14:creationId xmlns:p14="http://schemas.microsoft.com/office/powerpoint/2010/main" val="240315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4D7D463A-B7A0-4150-9214-7CDD86E3BC6B}"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8</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62467"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81475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686F8-BEFF-BF46-BE08-E2D80FD2CE2A}"/>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63D33591-5EE0-D68C-4579-39BB2C61362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86E4D3-1F19-4477-8460-7CE7D20D4495}" type="slidenum">
              <a:rPr lang="en-US" altLang="en-US">
                <a:solidFill>
                  <a:srgbClr val="000000"/>
                </a:solidFill>
              </a:rPr>
              <a:pPr/>
              <a:t>10</a:t>
            </a:fld>
            <a:endParaRPr lang="en-US" altLang="en-US">
              <a:solidFill>
                <a:srgbClr val="000000"/>
              </a:solidFill>
            </a:endParaRPr>
          </a:p>
        </p:txBody>
      </p:sp>
      <p:sp>
        <p:nvSpPr>
          <p:cNvPr id="55299" name="Rectangle 2">
            <a:extLst>
              <a:ext uri="{FF2B5EF4-FFF2-40B4-BE49-F238E27FC236}">
                <a16:creationId xmlns:a16="http://schemas.microsoft.com/office/drawing/2014/main" id="{94B4E2B3-B40A-AA1B-C979-9B5E1FB50C3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4C429E6-3DA2-A012-599D-7B9B60136D7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4241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7635D-680C-4D5A-8AE7-0F53B7D4F9B4}" type="slidenum">
              <a:rPr lang="en-US" altLang="en-US">
                <a:solidFill>
                  <a:srgbClr val="000000"/>
                </a:solidFill>
              </a:rPr>
              <a:pPr/>
              <a:t>11</a:t>
            </a:fld>
            <a:endParaRPr lang="en-US" alt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260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p:spPr>
        <p:txBody>
          <a:bodyPr/>
          <a:lstStyle>
            <a:lvl1pPr eaLnBrk="0">
              <a:tabLst>
                <a:tab pos="661949" algn="l"/>
                <a:tab pos="1323897" algn="l"/>
                <a:tab pos="1985848" algn="l"/>
                <a:tab pos="2647797" algn="l"/>
              </a:tabLst>
              <a:defRPr>
                <a:solidFill>
                  <a:schemeClr val="tx1"/>
                </a:solidFill>
                <a:latin typeface="Arial" charset="0"/>
                <a:cs typeface="Arial Unicode MS" charset="0"/>
              </a:defRPr>
            </a:lvl1pPr>
            <a:lvl2pPr eaLnBrk="0">
              <a:tabLst>
                <a:tab pos="661949" algn="l"/>
                <a:tab pos="1323897" algn="l"/>
                <a:tab pos="1985848" algn="l"/>
                <a:tab pos="2647797" algn="l"/>
              </a:tabLst>
              <a:defRPr>
                <a:solidFill>
                  <a:schemeClr val="tx1"/>
                </a:solidFill>
                <a:latin typeface="Arial" charset="0"/>
                <a:cs typeface="Arial Unicode MS" charset="0"/>
              </a:defRPr>
            </a:lvl2pPr>
            <a:lvl3pPr eaLnBrk="0">
              <a:tabLst>
                <a:tab pos="661949" algn="l"/>
                <a:tab pos="1323897" algn="l"/>
                <a:tab pos="1985848" algn="l"/>
                <a:tab pos="2647797" algn="l"/>
              </a:tabLst>
              <a:defRPr>
                <a:solidFill>
                  <a:schemeClr val="tx1"/>
                </a:solidFill>
                <a:latin typeface="Arial" charset="0"/>
                <a:cs typeface="Arial Unicode MS" charset="0"/>
              </a:defRPr>
            </a:lvl3pPr>
            <a:lvl4pPr eaLnBrk="0">
              <a:tabLst>
                <a:tab pos="661949" algn="l"/>
                <a:tab pos="1323897" algn="l"/>
                <a:tab pos="1985848" algn="l"/>
                <a:tab pos="2647797" algn="l"/>
              </a:tabLst>
              <a:defRPr>
                <a:solidFill>
                  <a:schemeClr val="tx1"/>
                </a:solidFill>
                <a:latin typeface="Arial" charset="0"/>
                <a:cs typeface="Arial Unicode MS" charset="0"/>
              </a:defRPr>
            </a:lvl4pPr>
            <a:lvl5pPr eaLnBrk="0">
              <a:tabLst>
                <a:tab pos="661949" algn="l"/>
                <a:tab pos="1323897" algn="l"/>
                <a:tab pos="1985848" algn="l"/>
                <a:tab pos="2647797" algn="l"/>
              </a:tabLst>
              <a:defRPr>
                <a:solidFill>
                  <a:schemeClr val="tx1"/>
                </a:solidFill>
                <a:latin typeface="Arial" charset="0"/>
                <a:cs typeface="Arial Unicode MS" charset="0"/>
              </a:defRPr>
            </a:lvl5pPr>
            <a:lvl6pPr marL="2299402"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6pPr>
            <a:lvl7pPr marL="2717476"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7pPr>
            <a:lvl8pPr marL="3135549"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8pPr>
            <a:lvl9pPr marL="3553621" indent="-209036" defTabSz="418073" eaLnBrk="0" fontAlgn="base" hangingPunct="0">
              <a:lnSpc>
                <a:spcPct val="93000"/>
              </a:lnSpc>
              <a:spcBef>
                <a:spcPct val="0"/>
              </a:spcBef>
              <a:spcAft>
                <a:spcPct val="0"/>
              </a:spcAft>
              <a:buClr>
                <a:srgbClr val="000000"/>
              </a:buClr>
              <a:buSzPct val="100000"/>
              <a:buFont typeface="Times New Roman" pitchFamily="16" charset="0"/>
              <a:tabLst>
                <a:tab pos="661949" algn="l"/>
                <a:tab pos="1323897" algn="l"/>
                <a:tab pos="1985848" algn="l"/>
                <a:tab pos="2647797" algn="l"/>
              </a:tabLst>
              <a:defRPr>
                <a:solidFill>
                  <a:schemeClr val="tx1"/>
                </a:solidFill>
                <a:latin typeface="Arial" charset="0"/>
                <a:cs typeface="Arial Unicode MS" charset="0"/>
              </a:defRPr>
            </a:lvl9p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fld id="{2B4EEC7A-E065-40A5-B7CB-50A023F667C5}" type="slidenum">
              <a:rPr kumimoji="0" lang="en-US" sz="1300" b="0" i="0" u="none" strike="noStrike" kern="1200" cap="none" spc="0" normalizeH="0" baseline="0" noProof="0" smtClean="0">
                <a:ln>
                  <a:noFill/>
                </a:ln>
                <a:solidFill>
                  <a:srgbClr val="000000"/>
                </a:solidFill>
                <a:effectLst/>
                <a:uLnTx/>
                <a:uFillTx/>
                <a:latin typeface="Times New Roman" pitchFamily="16" charset="0"/>
                <a:ea typeface="+mn-ea"/>
                <a:cs typeface="Arial Unicode MS"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itchFamily="16" charset="0"/>
                <a:buNone/>
                <a:tabLst>
                  <a:tab pos="661949" algn="l"/>
                  <a:tab pos="1323897" algn="l"/>
                  <a:tab pos="1985848" algn="l"/>
                  <a:tab pos="2647797" algn="l"/>
                </a:tabLst>
                <a:defRPr/>
              </a:pPr>
              <a:t>12</a:t>
            </a:fld>
            <a:endParaRPr kumimoji="0" lang="en-US" sz="1300" b="0" i="0" u="none" strike="noStrike" kern="1200" cap="none" spc="0" normalizeH="0" baseline="0" noProof="0">
              <a:ln>
                <a:noFill/>
              </a:ln>
              <a:solidFill>
                <a:srgbClr val="000000"/>
              </a:solidFill>
              <a:effectLst/>
              <a:uLnTx/>
              <a:uFillTx/>
              <a:latin typeface="Times New Roman" pitchFamily="16" charset="0"/>
              <a:ea typeface="+mn-ea"/>
              <a:cs typeface="Arial Unicode MS" charset="0"/>
            </a:endParaRPr>
          </a:p>
        </p:txBody>
      </p:sp>
      <p:sp>
        <p:nvSpPr>
          <p:cNvPr id="7373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701615" y="4414911"/>
            <a:ext cx="5608606" cy="41830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88350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857E72-B3FD-4983-A7D8-D6D170EE7C58}" type="slidenum">
              <a:rPr lang="en-US" altLang="en-US">
                <a:solidFill>
                  <a:srgbClr val="000000"/>
                </a:solidFill>
              </a:rPr>
              <a:pPr/>
              <a:t>14</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2978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74DCB4-BB39-B9B5-205E-F1C577B7052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45259A61-15D5-B460-520F-560302A2B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A93831D-DC33-8BB9-C986-C32E0650836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CBD23D0-39D5-C066-BE29-85CE5122685D}"/>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BAF5AD7-A907-42EF-410A-73787A4030A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36112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4DD218-FBDC-4E31-FA8F-169534257DDF}"/>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96085129-B4DD-916E-2EF3-E3BE7EA4C9F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C4179F90-6152-C07C-8A96-80D4BB3F7B25}"/>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676D3A0A-76EC-8F17-E833-DCF782FDFA92}"/>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AD8EED28-969F-1E1B-2BCD-6023CC5889D3}"/>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75396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938CA63-DFE9-2AC8-03CF-0CD8A2D672B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5DCB01BB-1F2F-29B3-885D-29075EEFD20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5CDB9629-3946-706F-E0AC-998525DE3AF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E21347FA-62DF-7062-79F1-A299E97515A0}"/>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1F393467-BEFA-70A6-827D-611C0EB0B904}"/>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21430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314358-4CCE-C850-CE21-D94906DD109F}"/>
              </a:ext>
            </a:extLst>
          </p:cNvPr>
          <p:cNvSpPr>
            <a:spLocks noGrp="1"/>
          </p:cNvSpPr>
          <p:nvPr>
            <p:ph type="dt" sz="half" idx="10"/>
          </p:nvPr>
        </p:nvSpPr>
        <p:spPr>
          <a:xfrm>
            <a:off x="406400" y="6245225"/>
            <a:ext cx="3048000" cy="476250"/>
          </a:xfrm>
        </p:spPr>
        <p:txBody>
          <a:bodyPr/>
          <a:lstStyle>
            <a:lvl1pPr>
              <a:defRPr/>
            </a:lvl1pPr>
          </a:lstStyle>
          <a:p>
            <a:pPr>
              <a:defRPr/>
            </a:pPr>
            <a:fld id="{70CEB095-D58E-4FD8-B39F-132514228990}" type="datetime1">
              <a:rPr lang="en-US"/>
              <a:pPr>
                <a:defRPr/>
              </a:pPr>
              <a:t>11/25/2025</a:t>
            </a:fld>
            <a:endParaRPr lang="en-US"/>
          </a:p>
        </p:txBody>
      </p:sp>
      <p:sp>
        <p:nvSpPr>
          <p:cNvPr id="6" name="Footer Placeholder 5">
            <a:extLst>
              <a:ext uri="{FF2B5EF4-FFF2-40B4-BE49-F238E27FC236}">
                <a16:creationId xmlns:a16="http://schemas.microsoft.com/office/drawing/2014/main" id="{84555A8C-6A27-BC5C-663E-4A15E54513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E49F2D6-A81D-01B9-77D4-5DB66D58CD08}"/>
              </a:ext>
            </a:extLst>
          </p:cNvPr>
          <p:cNvSpPr>
            <a:spLocks noGrp="1"/>
          </p:cNvSpPr>
          <p:nvPr>
            <p:ph type="sldNum" sz="quarter" idx="12"/>
          </p:nvPr>
        </p:nvSpPr>
        <p:spPr>
          <a:xfrm>
            <a:off x="8737600" y="6245225"/>
            <a:ext cx="3048000" cy="476250"/>
          </a:xfrm>
        </p:spPr>
        <p:txBody>
          <a:bodyPr/>
          <a:lstStyle>
            <a:lvl1pPr>
              <a:defRPr/>
            </a:lvl1pPr>
          </a:lstStyle>
          <a:p>
            <a:pPr>
              <a:defRPr/>
            </a:pPr>
            <a:fld id="{8CC5E294-978F-4E80-8B77-EF1FE764C5E1}" type="slidenum">
              <a:rPr lang="en-US" altLang="en-US"/>
              <a:pPr>
                <a:defRPr/>
              </a:pPr>
              <a:t>‹#›</a:t>
            </a:fld>
            <a:endParaRPr lang="en-US" altLang="en-US"/>
          </a:p>
        </p:txBody>
      </p:sp>
    </p:spTree>
    <p:extLst>
      <p:ext uri="{BB962C8B-B14F-4D97-AF65-F5344CB8AC3E}">
        <p14:creationId xmlns:p14="http://schemas.microsoft.com/office/powerpoint/2010/main" val="237774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IQ"/>
          </a:p>
        </p:txBody>
      </p:sp>
      <p:sp>
        <p:nvSpPr>
          <p:cNvPr id="3" name="Text Placeholder 2"/>
          <p:cNvSpPr>
            <a:spLocks noGrp="1"/>
          </p:cNvSpPr>
          <p:nvPr>
            <p:ph type="body" sz="half" idx="1"/>
          </p:nvPr>
        </p:nvSpPr>
        <p:spPr>
          <a:xfrm>
            <a:off x="0" y="1600200"/>
            <a:ext cx="4521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lipArt Placeholder 3"/>
          <p:cNvSpPr>
            <a:spLocks noGrp="1"/>
          </p:cNvSpPr>
          <p:nvPr>
            <p:ph type="clipArt" sz="half" idx="2"/>
          </p:nvPr>
        </p:nvSpPr>
        <p:spPr>
          <a:xfrm>
            <a:off x="4724400" y="1600200"/>
            <a:ext cx="4521200" cy="4724400"/>
          </a:xfrm>
        </p:spPr>
        <p:txBody>
          <a:bodyPr/>
          <a:lstStyle/>
          <a:p>
            <a:endParaRPr lang="ar-IQ"/>
          </a:p>
        </p:txBody>
      </p:sp>
    </p:spTree>
    <p:extLst>
      <p:ext uri="{BB962C8B-B14F-4D97-AF65-F5344CB8AC3E}">
        <p14:creationId xmlns:p14="http://schemas.microsoft.com/office/powerpoint/2010/main" val="374696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BBF7FA-9A9E-87EA-BDAD-4227BD9B1D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FE69B5-7C9A-8B6F-B54A-F7AC151AF2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F83F6B-5331-BFED-93BC-667FA12DF2BD}"/>
              </a:ext>
            </a:extLst>
          </p:cNvPr>
          <p:cNvSpPr>
            <a:spLocks noGrp="1" noChangeArrowheads="1"/>
          </p:cNvSpPr>
          <p:nvPr>
            <p:ph type="sldNum" sz="quarter" idx="12"/>
          </p:nvPr>
        </p:nvSpPr>
        <p:spPr>
          <a:ln/>
        </p:spPr>
        <p:txBody>
          <a:bodyPr/>
          <a:lstStyle>
            <a:lvl1pPr>
              <a:defRPr/>
            </a:lvl1pPr>
          </a:lstStyle>
          <a:p>
            <a:pPr>
              <a:defRPr/>
            </a:pPr>
            <a:fld id="{0B664104-5CC0-4887-B6C1-3CF39AC46D39}" type="slidenum">
              <a:rPr lang="en-US" altLang="en-US"/>
              <a:pPr>
                <a:defRPr/>
              </a:pPr>
              <a:t>‹#›</a:t>
            </a:fld>
            <a:endParaRPr lang="en-US" altLang="en-US"/>
          </a:p>
        </p:txBody>
      </p:sp>
    </p:spTree>
    <p:extLst>
      <p:ext uri="{BB962C8B-B14F-4D97-AF65-F5344CB8AC3E}">
        <p14:creationId xmlns:p14="http://schemas.microsoft.com/office/powerpoint/2010/main" val="265397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0F03A5-D7AB-E467-D3BA-B6CFFF5F69A9}"/>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B5560AD6-EB8A-8014-96CF-D8B812E8050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B1E10A6-8843-A611-49C1-3C95E39D8DB3}"/>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0A0FB902-0E2D-39D6-C6DE-F8CC1193DDD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249A1668-C310-20A4-D82A-93BF39A9076B}"/>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7109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91247-1E44-C8A7-6243-4A203185C75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0EDDBD00-0F23-8C3B-1F10-274671265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28A1638-5BA9-B871-983D-472AFB106B8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739F88FF-5BC4-8367-181F-3D862263C835}"/>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0BE7135A-A285-2ADA-1462-759C89E9440E}"/>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45931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B5F904-51C9-4DED-856B-C993E8122790}"/>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C733A5F8-3B9B-D463-9C54-E7486A4D115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29EF1850-A7DE-4ED0-2FB3-CCA1AB8922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058F3CCC-30EC-2D64-E2F4-FFC5DB81A48B}"/>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4C9EEE96-A13D-8816-E960-E88C705F95C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5E946EE4-4EBC-4E71-E032-613D15D45C8C}"/>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0461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D1F23-3CD7-A484-87A5-F74E6B4555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9E1A1D5F-39FC-48C5-A534-EFC7A823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3891EC7-F211-8153-C3E9-FE5C4B44F70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F1209C58-28B5-65F1-4029-8B5BB1B85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47EB981-1015-002A-CBFD-A0C3E26FF46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CF1DB076-7B73-76CF-D6E4-B83B571AEC4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8" name="عنصر نائب للتذييل 7">
            <a:extLst>
              <a:ext uri="{FF2B5EF4-FFF2-40B4-BE49-F238E27FC236}">
                <a16:creationId xmlns:a16="http://schemas.microsoft.com/office/drawing/2014/main" id="{DABC741A-2991-9A6A-127A-81C9F872AB45}"/>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8DA1BDFF-F07A-636B-3721-B40209BAEFE2}"/>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280197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3AFE9-B27E-A3F9-3351-666A537CD07A}"/>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010522BB-BD7A-5BBE-5FD8-E38FC12DB149}"/>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4" name="عنصر نائب للتذييل 3">
            <a:extLst>
              <a:ext uri="{FF2B5EF4-FFF2-40B4-BE49-F238E27FC236}">
                <a16:creationId xmlns:a16="http://schemas.microsoft.com/office/drawing/2014/main" id="{5268D0C7-4241-6022-1A65-20C6D92E9FFE}"/>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CC57E7A3-9CC4-BA91-9FA1-2A412E45382A}"/>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32078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20A6103-6B49-95BC-99F2-FAC1AF9A6472}"/>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3" name="عنصر نائب للتذييل 2">
            <a:extLst>
              <a:ext uri="{FF2B5EF4-FFF2-40B4-BE49-F238E27FC236}">
                <a16:creationId xmlns:a16="http://schemas.microsoft.com/office/drawing/2014/main" id="{900E628E-57E6-AED2-6358-2336C539FEDA}"/>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B1B23398-DA27-F7FE-51A7-C567F899E899}"/>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71003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7101A2-331C-11B7-027B-A73FA345D4A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45C32613-C721-C823-6E93-BBA8F8388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D5575C38-8187-01ED-D24B-3231B7D19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6CFD6FB-26B9-521C-1C11-F12AA197EA7E}"/>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3AF18540-A485-76B9-1771-A5D9763681CB}"/>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E3A3C51E-1ECA-DD6B-B696-112661169236}"/>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3247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6E5C98-C19A-9095-7BB0-2845EDB6A1F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23E98F42-FFDE-6A38-D4AE-ABCB7DA64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1104652C-5139-8B3B-4A36-6ECC524F6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F38D3B-E77E-26EF-3340-3E0AE91A3C30}"/>
              </a:ext>
            </a:extLst>
          </p:cNvPr>
          <p:cNvSpPr>
            <a:spLocks noGrp="1"/>
          </p:cNvSpPr>
          <p:nvPr>
            <p:ph type="dt" sz="half" idx="10"/>
          </p:nvPr>
        </p:nvSpPr>
        <p:spPr/>
        <p:txBody>
          <a:bodyPr/>
          <a:lstStyle/>
          <a:p>
            <a:fld id="{EFBEE6E2-4561-448E-92B8-F53ED9DB30BE}" type="datetimeFigureOut">
              <a:rPr lang="ar-IQ" smtClean="0"/>
              <a:t>05/06/1447</a:t>
            </a:fld>
            <a:endParaRPr lang="ar-IQ"/>
          </a:p>
        </p:txBody>
      </p:sp>
      <p:sp>
        <p:nvSpPr>
          <p:cNvPr id="6" name="عنصر نائب للتذييل 5">
            <a:extLst>
              <a:ext uri="{FF2B5EF4-FFF2-40B4-BE49-F238E27FC236}">
                <a16:creationId xmlns:a16="http://schemas.microsoft.com/office/drawing/2014/main" id="{AD8AE197-33AB-C5DB-4430-AA7B0E1AF0F1}"/>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09EA4B02-B924-8750-3D0D-12A269E085C5}"/>
              </a:ext>
            </a:extLst>
          </p:cNvPr>
          <p:cNvSpPr>
            <a:spLocks noGrp="1"/>
          </p:cNvSpPr>
          <p:nvPr>
            <p:ph type="sldNum" sz="quarter" idx="12"/>
          </p:nvPr>
        </p:nvSpPr>
        <p:spPr/>
        <p:txBody>
          <a:bodyPr/>
          <a:lstStyle/>
          <a:p>
            <a:fld id="{081EA729-A590-40CC-9E1D-0A0B8DF38443}" type="slidenum">
              <a:rPr lang="ar-IQ" smtClean="0"/>
              <a:t>‹#›</a:t>
            </a:fld>
            <a:endParaRPr lang="ar-IQ"/>
          </a:p>
        </p:txBody>
      </p:sp>
    </p:spTree>
    <p:extLst>
      <p:ext uri="{BB962C8B-B14F-4D97-AF65-F5344CB8AC3E}">
        <p14:creationId xmlns:p14="http://schemas.microsoft.com/office/powerpoint/2010/main" val="198866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72DF8D-3040-4A9D-2008-A83969BA44A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DC309A2E-6D71-538E-0DE1-2E3C245BE7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DE05E5C-CE76-6570-F224-7BEA0E054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BEE6E2-4561-448E-92B8-F53ED9DB30BE}" type="datetimeFigureOut">
              <a:rPr lang="ar-IQ" smtClean="0"/>
              <a:t>05/06/1447</a:t>
            </a:fld>
            <a:endParaRPr lang="ar-IQ"/>
          </a:p>
        </p:txBody>
      </p:sp>
      <p:sp>
        <p:nvSpPr>
          <p:cNvPr id="5" name="عنصر نائب للتذييل 4">
            <a:extLst>
              <a:ext uri="{FF2B5EF4-FFF2-40B4-BE49-F238E27FC236}">
                <a16:creationId xmlns:a16="http://schemas.microsoft.com/office/drawing/2014/main" id="{991FE073-FB61-02DB-E4AA-7DE575CA9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34ACC9E1-D865-11D1-EAD8-D3D139F3D03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1EA729-A590-40CC-9E1D-0A0B8DF38443}" type="slidenum">
              <a:rPr lang="ar-IQ" smtClean="0"/>
              <a:t>‹#›</a:t>
            </a:fld>
            <a:endParaRPr lang="ar-IQ"/>
          </a:p>
        </p:txBody>
      </p:sp>
    </p:spTree>
    <p:extLst>
      <p:ext uri="{BB962C8B-B14F-4D97-AF65-F5344CB8AC3E}">
        <p14:creationId xmlns:p14="http://schemas.microsoft.com/office/powerpoint/2010/main" val="18863681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Intestinal" TargetMode="External"/><Relationship Id="rId3" Type="http://schemas.openxmlformats.org/officeDocument/2006/relationships/image" Target="../media/image4.jpeg"/><Relationship Id="rId7" Type="http://schemas.openxmlformats.org/officeDocument/2006/relationships/hyperlink" Target="http://en.wikipedia.org/wiki/Schistosoma_mansoni" TargetMode="External"/><Relationship Id="rId12" Type="http://schemas.openxmlformats.org/officeDocument/2006/relationships/hyperlink" Target="http://en.wikipedia.org/w/index.php?title=Gynaecophoric_channel&amp;action=edit&amp;redlink=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en.wikipedia.org/wiki/Schistosoma" TargetMode="External"/><Relationship Id="rId11" Type="http://schemas.openxmlformats.org/officeDocument/2006/relationships/hyperlink" Target="http://en.wikipedia.org/wiki/Asia" TargetMode="External"/><Relationship Id="rId5" Type="http://schemas.openxmlformats.org/officeDocument/2006/relationships/hyperlink" Target="http://en.wikipedia.org/wiki/Trematoda" TargetMode="External"/><Relationship Id="rId10" Type="http://schemas.openxmlformats.org/officeDocument/2006/relationships/hyperlink" Target="http://en.wikipedia.org/wiki/Urine" TargetMode="External"/><Relationship Id="rId4" Type="http://schemas.openxmlformats.org/officeDocument/2006/relationships/hyperlink" Target="http://en.wikipedia.org/wiki/Parasitic_disease" TargetMode="External"/><Relationship Id="rId9" Type="http://schemas.openxmlformats.org/officeDocument/2006/relationships/hyperlink" Target="http://en.wikipedia.org/wiki/Schistosoma_haematobiu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web.ucsb.edu/~jvang00/JaponInfect.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1" y="101762"/>
            <a:ext cx="12192000" cy="2808461"/>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BASRAH UNIVERSITY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Faculty of Education for Pure Sciences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Biology Department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2025- 2026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r" defTabSz="342900" rtl="1"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8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                                               </a:t>
            </a:r>
          </a:p>
          <a:p>
            <a:pPr marL="0" marR="0" lvl="0" indent="0" algn="ctr" defTabSz="342900" rtl="1" eaLnBrk="1" fontAlgn="auto" latinLnBrk="0" hangingPunct="1">
              <a:lnSpc>
                <a:spcPct val="150000"/>
              </a:lnSpc>
              <a:spcBef>
                <a:spcPct val="0"/>
              </a:spcBef>
              <a:spcAft>
                <a:spcPts val="0"/>
              </a:spcAft>
              <a:buClrTx/>
              <a:buSzTx/>
              <a:buFont typeface="Times" panose="02020603050405020304" pitchFamily="18" charset="0"/>
              <a:buNone/>
              <a:tabLst/>
              <a:defRPr/>
            </a:pPr>
            <a:r>
              <a:rPr kumimoji="0" lang="en-US" altLang="en-US" sz="1500" b="1" i="0" u="none" strike="noStrike" kern="1200" cap="none" spc="0" normalizeH="0" baseline="0" noProof="0" dirty="0">
                <a:ln>
                  <a:noFill/>
                </a:ln>
                <a:solidFill>
                  <a:srgbClr val="C00000"/>
                </a:solidFill>
                <a:effectLst/>
                <a:uLnTx/>
                <a:uFillTx/>
                <a:latin typeface="Arial Rounded MT Bold" panose="020F0704030504030204" pitchFamily="34" charset="0"/>
                <a:cs typeface="Calibri" panose="020F0502020204030204" pitchFamily="34" charset="0"/>
              </a:rPr>
              <a:t> </a:t>
            </a:r>
          </a:p>
          <a:p>
            <a:pPr marL="0" marR="0" lvl="0" indent="0" algn="ctr" defTabSz="342900" rtl="1"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900" b="1" i="0" u="none" strike="noStrike" kern="1200" cap="none" spc="0" normalizeH="0" baseline="0" noProof="0" dirty="0">
              <a:ln>
                <a:noFill/>
              </a:ln>
              <a:solidFill>
                <a:srgbClr val="A53010">
                  <a:lumMod val="75000"/>
                </a:srgbClr>
              </a:solidFill>
              <a:effectLst/>
              <a:uLnTx/>
              <a:uFillTx/>
              <a:latin typeface="Arial" panose="020B0604020202020204" pitchFamily="34" charset="0"/>
            </a:endParaRP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18" y="188539"/>
            <a:ext cx="1740933" cy="14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492" y="132525"/>
            <a:ext cx="1631290" cy="158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2806311" y="6148189"/>
            <a:ext cx="6095064" cy="454420"/>
          </a:xfrm>
          <a:prstGeom prst="rect">
            <a:avLst/>
          </a:prstGeom>
          <a:noFill/>
        </p:spPr>
        <p:txBody>
          <a:bodyPr wrap="square">
            <a:spAutoFit/>
          </a:bodyPr>
          <a:lstStyle/>
          <a:p>
            <a:pPr marL="0" marR="0" lvl="0" indent="0" algn="ctr" defTabSz="342900" rtl="1" eaLnBrk="1" fontAlgn="auto" latinLnBrk="0" hangingPunct="1">
              <a:lnSpc>
                <a:spcPct val="150000"/>
              </a:lnSpc>
              <a:spcBef>
                <a:spcPct val="0"/>
              </a:spcBef>
              <a:spcAft>
                <a:spcPts val="0"/>
              </a:spcAft>
              <a:buClrTx/>
              <a:buSzTx/>
              <a:buFont typeface="Times" panose="02020603050405020304" pitchFamily="18" charset="0"/>
              <a:buNone/>
              <a:tabLst/>
              <a:defRPr/>
            </a:pPr>
            <a:r>
              <a:rPr kumimoji="0" lang="en-US" altLang="en-US" sz="1800" b="1" i="0" u="none" strike="noStrike" kern="1200" cap="none" spc="0" normalizeH="0" baseline="0" noProof="0" dirty="0">
                <a:ln>
                  <a:noFill/>
                </a:ln>
                <a:solidFill>
                  <a:srgbClr val="C00000"/>
                </a:solidFill>
                <a:effectLst/>
                <a:uLnTx/>
                <a:uFillTx/>
                <a:latin typeface="Arial Rounded MT Bold" panose="020F0704030504030204" pitchFamily="34" charset="0"/>
                <a:ea typeface="+mn-ea"/>
                <a:cs typeface="Calibri" panose="020F0502020204030204" pitchFamily="34" charset="0"/>
              </a:rPr>
              <a:t> Presented By: Prof. Dr. Sabeeh H. AL-Mayah</a:t>
            </a:r>
          </a:p>
        </p:txBody>
      </p:sp>
      <p:pic>
        <p:nvPicPr>
          <p:cNvPr id="5" name="Picture 4">
            <a:extLst>
              <a:ext uri="{FF2B5EF4-FFF2-40B4-BE49-F238E27FC236}">
                <a16:creationId xmlns:a16="http://schemas.microsoft.com/office/drawing/2014/main" id="{498A6E82-35BC-63E9-5DF1-48E3D53D3177}"/>
              </a:ext>
            </a:extLst>
          </p:cNvPr>
          <p:cNvPicPr>
            <a:picLocks noChangeAspect="1"/>
          </p:cNvPicPr>
          <p:nvPr/>
        </p:nvPicPr>
        <p:blipFill>
          <a:blip r:embed="rId4"/>
          <a:stretch>
            <a:fillRect/>
          </a:stretch>
        </p:blipFill>
        <p:spPr>
          <a:xfrm>
            <a:off x="1105134" y="1724707"/>
            <a:ext cx="10428648" cy="4540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AE4B-104E-0F34-3045-2BF2A8521675}"/>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098382E2-A072-4115-EF2B-EA1BFD6C8C29}"/>
              </a:ext>
            </a:extLst>
          </p:cNvPr>
          <p:cNvSpPr>
            <a:spLocks noGrp="1" noRot="1" noChangeArrowheads="1"/>
          </p:cNvSpPr>
          <p:nvPr>
            <p:ph type="title"/>
          </p:nvPr>
        </p:nvSpPr>
        <p:spPr>
          <a:xfrm>
            <a:off x="166255" y="44336"/>
            <a:ext cx="7248698" cy="981075"/>
          </a:xfrm>
        </p:spPr>
        <p:txBody>
          <a:bodyPr/>
          <a:lstStyle/>
          <a:p>
            <a:pPr eaLnBrk="1" hangingPunct="1"/>
            <a:r>
              <a:rPr lang="en-US" altLang="en-US" b="1" dirty="0">
                <a:solidFill>
                  <a:srgbClr val="FF0000"/>
                </a:solidFill>
              </a:rPr>
              <a:t>Class Cestoda (The tapeworms)</a:t>
            </a:r>
          </a:p>
        </p:txBody>
      </p:sp>
      <p:sp>
        <p:nvSpPr>
          <p:cNvPr id="28675" name="Rectangle 3">
            <a:extLst>
              <a:ext uri="{FF2B5EF4-FFF2-40B4-BE49-F238E27FC236}">
                <a16:creationId xmlns:a16="http://schemas.microsoft.com/office/drawing/2014/main" id="{A7CEFF9E-803B-91F4-04DC-C2A81F62E1C9}"/>
              </a:ext>
            </a:extLst>
          </p:cNvPr>
          <p:cNvSpPr>
            <a:spLocks noGrp="1" noRot="1" noChangeArrowheads="1"/>
          </p:cNvSpPr>
          <p:nvPr>
            <p:ph idx="1"/>
          </p:nvPr>
        </p:nvSpPr>
        <p:spPr>
          <a:xfrm>
            <a:off x="312101" y="981076"/>
            <a:ext cx="11807855" cy="5644217"/>
          </a:xfrm>
        </p:spPr>
        <p:txBody>
          <a:bodyPr>
            <a:normAutofit fontScale="92500" lnSpcReduction="10000"/>
          </a:bodyPr>
          <a:lstStyle/>
          <a:p>
            <a:pPr marL="660400" indent="-660400" algn="l" rtl="0">
              <a:lnSpc>
                <a:spcPct val="80000"/>
              </a:lnSpc>
              <a:buFont typeface="Wingdings" panose="05000000000000000000" pitchFamily="2" charset="2"/>
              <a:buChar char="q"/>
            </a:pPr>
            <a:r>
              <a:rPr lang="en-US" altLang="en-US" sz="2800" b="1" dirty="0"/>
              <a:t>This class consists of most highly specialized flatworms. Members are commonly called </a:t>
            </a:r>
            <a:r>
              <a:rPr lang="en-US" altLang="en-US" sz="2800" b="1" dirty="0">
                <a:solidFill>
                  <a:srgbClr val="C00000"/>
                </a:solidFill>
              </a:rPr>
              <a:t>tapeworms </a:t>
            </a:r>
            <a:r>
              <a:rPr lang="en-US" altLang="en-US" sz="2800" b="1" dirty="0"/>
              <a:t>or </a:t>
            </a:r>
            <a:r>
              <a:rPr lang="en-US" altLang="en-US" sz="2800" b="1" dirty="0">
                <a:solidFill>
                  <a:srgbClr val="C00000"/>
                </a:solidFill>
              </a:rPr>
              <a:t>cestodes</a:t>
            </a:r>
            <a:r>
              <a:rPr lang="en-US" altLang="en-US" sz="2800" b="1" dirty="0"/>
              <a:t>. All are endoparasites that usually reside in the vertebrate digestive system. Adult tapeworms range from 1 mm to 25 m in length</a:t>
            </a:r>
          </a:p>
          <a:p>
            <a:pPr marL="660400" indent="-660400" algn="l" rtl="0">
              <a:lnSpc>
                <a:spcPct val="80000"/>
              </a:lnSpc>
              <a:buFont typeface="Wingdings" panose="05000000000000000000" pitchFamily="2" charset="2"/>
              <a:buChar char="q"/>
            </a:pPr>
            <a:r>
              <a:rPr lang="en-US" altLang="en-US" sz="2800" b="1" dirty="0"/>
              <a:t>Two unique adaptations to a parasitic lifestyle characterize tapeworms:</a:t>
            </a:r>
          </a:p>
          <a:p>
            <a:pPr marL="660400" indent="-660400" algn="l" rtl="0">
              <a:lnSpc>
                <a:spcPct val="80000"/>
              </a:lnSpc>
              <a:buFont typeface="Wingdings" panose="05000000000000000000" pitchFamily="2" charset="2"/>
              <a:buAutoNum type="arabicPeriod"/>
            </a:pPr>
            <a:r>
              <a:rPr lang="en-US" altLang="en-US" sz="2800" b="1" dirty="0"/>
              <a:t>Tapeworms </a:t>
            </a:r>
            <a:r>
              <a:rPr lang="en-US" altLang="en-US" sz="2800" b="1" dirty="0">
                <a:solidFill>
                  <a:srgbClr val="C00000"/>
                </a:solidFill>
              </a:rPr>
              <a:t>lack a mouth and digestive tract </a:t>
            </a:r>
            <a:r>
              <a:rPr lang="en-US" altLang="en-US" sz="2800" b="1" dirty="0"/>
              <a:t>in all of their life-cycle stages; they absorb nutrients directly across their body wall. </a:t>
            </a:r>
          </a:p>
          <a:p>
            <a:pPr marL="0" indent="0" algn="l" rtl="0">
              <a:buNone/>
            </a:pPr>
            <a:r>
              <a:rPr lang="en-US" altLang="en-US" sz="2800" b="1" dirty="0"/>
              <a:t>2-Most adult tapeworms consist of a long series of repeating units called </a:t>
            </a:r>
            <a:r>
              <a:rPr lang="en-US" altLang="en-US" sz="2800" b="1" dirty="0">
                <a:solidFill>
                  <a:srgbClr val="C00000"/>
                </a:solidFill>
              </a:rPr>
              <a:t>proglottids</a:t>
            </a:r>
            <a:r>
              <a:rPr lang="en-US" altLang="en-US" sz="2800" b="1" dirty="0"/>
              <a:t>. Each proglottid contains a complete set of reproductive structures.</a:t>
            </a:r>
          </a:p>
          <a:p>
            <a:pPr marL="0" indent="0" algn="l" rtl="0">
              <a:buNone/>
            </a:pPr>
            <a:r>
              <a:rPr lang="en-US" altLang="en-US" sz="2800" b="1" dirty="0"/>
              <a:t> </a:t>
            </a:r>
            <a:r>
              <a:rPr lang="en-US" altLang="en-US" sz="2800" b="1" dirty="0">
                <a:solidFill>
                  <a:srgbClr val="C00000"/>
                </a:solidFill>
              </a:rPr>
              <a:t>Class Cestodes has two subclasses:</a:t>
            </a:r>
          </a:p>
          <a:p>
            <a:pPr marL="660400" indent="-660400" algn="l" rtl="0">
              <a:buFont typeface="Wingdings" panose="05000000000000000000" pitchFamily="2" charset="2"/>
              <a:buChar char="Ø"/>
            </a:pPr>
            <a:r>
              <a:rPr lang="en-US" altLang="en-US" sz="2800" b="1" dirty="0">
                <a:solidFill>
                  <a:srgbClr val="C00000"/>
                </a:solidFill>
              </a:rPr>
              <a:t>Subclass </a:t>
            </a:r>
            <a:r>
              <a:rPr lang="en-US" altLang="en-US" sz="2800" b="1" dirty="0" err="1">
                <a:solidFill>
                  <a:srgbClr val="C00000"/>
                </a:solidFill>
              </a:rPr>
              <a:t>Cestodaria</a:t>
            </a:r>
            <a:endParaRPr lang="en-US" altLang="en-US" sz="2800" b="1" dirty="0">
              <a:solidFill>
                <a:srgbClr val="C00000"/>
              </a:solidFill>
            </a:endParaRPr>
          </a:p>
          <a:p>
            <a:pPr marL="660400" indent="-660400" algn="l" rtl="0">
              <a:buFontTx/>
              <a:buChar char="o"/>
            </a:pPr>
            <a:r>
              <a:rPr lang="en-US" altLang="en-US" sz="2800" b="1" dirty="0"/>
              <a:t>Members of this subclass are all endoparasites in the intestine and coelom of primitive fishes. They possess some digenetic trematode features in that only one set of both reproductive systems is present in each animal, some bear suckers, and their bodies are not divided into proglottids like other cestodes.</a:t>
            </a:r>
          </a:p>
          <a:p>
            <a:pPr marL="660400" indent="-660400" algn="l" rtl="0">
              <a:lnSpc>
                <a:spcPct val="80000"/>
              </a:lnSpc>
              <a:buFont typeface="Wingdings" panose="05000000000000000000" pitchFamily="2" charset="2"/>
              <a:buAutoNum type="arabicPeriod"/>
            </a:pPr>
            <a:endParaRPr lang="en-US" altLang="en-US" sz="2800" b="1" dirty="0"/>
          </a:p>
          <a:p>
            <a:pPr marL="660400" indent="-660400" algn="l" rtl="0">
              <a:lnSpc>
                <a:spcPct val="80000"/>
              </a:lnSpc>
              <a:buFont typeface="Wingdings" panose="05000000000000000000" pitchFamily="2" charset="2"/>
              <a:buAutoNum type="arabicPeriod"/>
            </a:pPr>
            <a:endParaRPr lang="en-US" altLang="en-US" sz="2800" b="1" dirty="0"/>
          </a:p>
        </p:txBody>
      </p:sp>
      <p:sp>
        <p:nvSpPr>
          <p:cNvPr id="4" name="Slide Number Placeholder 5">
            <a:extLst>
              <a:ext uri="{FF2B5EF4-FFF2-40B4-BE49-F238E27FC236}">
                <a16:creationId xmlns:a16="http://schemas.microsoft.com/office/drawing/2014/main" id="{448B5D13-6ABC-7E9B-AAB4-2409F457058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32749D-E5E4-46F7-AD07-9EF655653D67}" type="slidenum">
              <a:rPr lang="en-US" altLang="en-US">
                <a:solidFill>
                  <a:srgbClr val="898989"/>
                </a:solidFill>
              </a:rPr>
              <a:pPr/>
              <a:t>10</a:t>
            </a:fld>
            <a:endParaRPr lang="en-US" altLang="en-US">
              <a:solidFill>
                <a:srgbClr val="898989"/>
              </a:solidFill>
            </a:endParaRPr>
          </a:p>
        </p:txBody>
      </p:sp>
    </p:spTree>
    <p:extLst>
      <p:ext uri="{BB962C8B-B14F-4D97-AF65-F5344CB8AC3E}">
        <p14:creationId xmlns:p14="http://schemas.microsoft.com/office/powerpoint/2010/main" val="37043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4335" y="38794"/>
            <a:ext cx="9144000" cy="836613"/>
          </a:xfrm>
        </p:spPr>
        <p:txBody>
          <a:bodyPr/>
          <a:lstStyle/>
          <a:p>
            <a:pPr eaLnBrk="1" hangingPunct="1"/>
            <a:r>
              <a:rPr lang="en-US" altLang="en-US" b="1" dirty="0">
                <a:solidFill>
                  <a:srgbClr val="FFC000"/>
                </a:solidFill>
              </a:rPr>
              <a:t>       </a:t>
            </a:r>
            <a:r>
              <a:rPr lang="en-US" altLang="en-US" b="1" dirty="0">
                <a:solidFill>
                  <a:srgbClr val="FF0000"/>
                </a:solidFill>
              </a:rPr>
              <a:t>Class Cestoda (The tapeworms)     </a:t>
            </a:r>
          </a:p>
        </p:txBody>
      </p:sp>
      <p:sp>
        <p:nvSpPr>
          <p:cNvPr id="31747" name="Rectangle 7"/>
          <p:cNvSpPr>
            <a:spLocks noGrp="1" noRot="1" noChangeArrowheads="1"/>
          </p:cNvSpPr>
          <p:nvPr>
            <p:ph type="body" sz="half" idx="1"/>
          </p:nvPr>
        </p:nvSpPr>
        <p:spPr>
          <a:xfrm>
            <a:off x="235444" y="836613"/>
            <a:ext cx="11449164" cy="5905500"/>
          </a:xfrm>
        </p:spPr>
        <p:txBody>
          <a:bodyPr>
            <a:normAutofit lnSpcReduction="10000"/>
          </a:bodyPr>
          <a:lstStyle/>
          <a:p>
            <a:pPr marL="577850" indent="-577850" algn="l" rtl="0">
              <a:lnSpc>
                <a:spcPct val="80000"/>
              </a:lnSpc>
              <a:buFont typeface="Wingdings" panose="05000000000000000000" pitchFamily="2" charset="2"/>
              <a:buChar char="q"/>
            </a:pPr>
            <a:r>
              <a:rPr lang="en-US" altLang="en-US" sz="2800" b="1" dirty="0">
                <a:solidFill>
                  <a:srgbClr val="C00000"/>
                </a:solidFill>
              </a:rPr>
              <a:t>Subclass Eucestoda</a:t>
            </a:r>
            <a:endParaRPr lang="en-US" altLang="en-US" b="1" dirty="0">
              <a:solidFill>
                <a:srgbClr val="C00000"/>
              </a:solidFill>
            </a:endParaRPr>
          </a:p>
          <a:p>
            <a:pPr marL="577850" indent="-577850" algn="l" rtl="0">
              <a:lnSpc>
                <a:spcPct val="80000"/>
              </a:lnSpc>
              <a:buFont typeface="Wingdings" panose="05000000000000000000" pitchFamily="2" charset="2"/>
              <a:buChar char="Ø"/>
            </a:pPr>
            <a:r>
              <a:rPr lang="en-US" altLang="en-US" b="1" dirty="0"/>
              <a:t>Almost all the cestodes belong to the subclass Eucestoda and are called true tapeworms. </a:t>
            </a:r>
          </a:p>
          <a:p>
            <a:pPr marL="577850" indent="-577850" algn="l" rtl="0">
              <a:lnSpc>
                <a:spcPct val="80000"/>
              </a:lnSpc>
              <a:buFont typeface="Wingdings" panose="05000000000000000000" pitchFamily="2" charset="2"/>
              <a:buChar char="Ø"/>
            </a:pPr>
            <a:r>
              <a:rPr lang="en-US" altLang="en-US" b="1" dirty="0"/>
              <a:t>They represent the ultimate degree of specialization of any parasitic animal. </a:t>
            </a:r>
          </a:p>
          <a:p>
            <a:pPr marL="577850" indent="-577850" algn="l" rtl="0">
              <a:lnSpc>
                <a:spcPct val="80000"/>
              </a:lnSpc>
              <a:buFont typeface="Wingdings" panose="05000000000000000000" pitchFamily="2" charset="2"/>
              <a:buChar char="Ø"/>
            </a:pPr>
            <a:r>
              <a:rPr lang="en-US" altLang="en-US" b="1" dirty="0"/>
              <a:t>At one end is a hold-fast structure called the </a:t>
            </a:r>
            <a:r>
              <a:rPr lang="en-US" altLang="en-US" b="1" dirty="0">
                <a:solidFill>
                  <a:srgbClr val="C00000"/>
                </a:solidFill>
              </a:rPr>
              <a:t>scolex</a:t>
            </a:r>
            <a:r>
              <a:rPr lang="en-US" altLang="en-US" b="1" dirty="0"/>
              <a:t> that contains circular or leaflike suckers and sometimes a rostellum of hooks. The scolex helps to anchor the tapeworm firmly to the intestinal wall of its definitive vertebrate host. </a:t>
            </a:r>
          </a:p>
          <a:p>
            <a:pPr marL="577850" indent="-577850" algn="l" rtl="0">
              <a:lnSpc>
                <a:spcPct val="80000"/>
              </a:lnSpc>
              <a:buFont typeface="Wingdings" panose="05000000000000000000" pitchFamily="2" charset="2"/>
              <a:buChar char="Ø"/>
            </a:pPr>
            <a:r>
              <a:rPr lang="en-US" altLang="en-US" b="1" dirty="0"/>
              <a:t>No mouth is present. Posteriorly, the scolex narrows to form the neck. Transverse constrictions in the neck give rise to strobila (pl., strobilae). The strobila consists of a series of linearly arranged </a:t>
            </a:r>
            <a:r>
              <a:rPr lang="en-US" altLang="en-US" b="1" dirty="0">
                <a:solidFill>
                  <a:srgbClr val="C00000"/>
                </a:solidFill>
              </a:rPr>
              <a:t>proglottids,</a:t>
            </a:r>
            <a:r>
              <a:rPr lang="en-US" altLang="en-US" b="1" dirty="0"/>
              <a:t> which function primarily as reproductive units.</a:t>
            </a:r>
          </a:p>
          <a:p>
            <a:pPr marL="577850" indent="-577850" algn="l" rtl="0">
              <a:lnSpc>
                <a:spcPct val="80000"/>
              </a:lnSpc>
              <a:buFont typeface="Wingdings" panose="05000000000000000000" pitchFamily="2" charset="2"/>
              <a:buChar char="Ø"/>
            </a:pPr>
            <a:r>
              <a:rPr lang="en-US" altLang="en-US" b="1" dirty="0"/>
              <a:t> As the tapeworm grows, new proglottids are added in the neck region, and older proglottids are gradually pushed posteriorly. As they move posteriorly, proglottids mature and begin producing eggs.</a:t>
            </a:r>
          </a:p>
        </p:txBody>
      </p:sp>
      <p:sp>
        <p:nvSpPr>
          <p:cNvPr id="5" name="Slide Number Placeholder 6"/>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63F5EF-9170-43F0-9215-987B2DF45DEE}" type="slidenum">
              <a:rPr lang="en-US" altLang="en-US">
                <a:solidFill>
                  <a:srgbClr val="898989"/>
                </a:solidFill>
              </a:rPr>
              <a:pPr/>
              <a:t>11</a:t>
            </a:fld>
            <a:endParaRPr lang="en-US" altLang="en-US">
              <a:solidFill>
                <a:srgbClr val="898989"/>
              </a:solidFill>
            </a:endParaRPr>
          </a:p>
        </p:txBody>
      </p:sp>
    </p:spTree>
    <p:extLst>
      <p:ext uri="{BB962C8B-B14F-4D97-AF65-F5344CB8AC3E}">
        <p14:creationId xmlns:p14="http://schemas.microsoft.com/office/powerpoint/2010/main" val="310240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0" y="44358"/>
            <a:ext cx="2725137" cy="928897"/>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dirty="0"/>
              <a:t>Tapeworm</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3" y="615143"/>
            <a:ext cx="5823920" cy="60095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B7147A5D-3071-F9CB-F04F-595D790503AB}"/>
              </a:ext>
            </a:extLst>
          </p:cNvPr>
          <p:cNvPicPr>
            <a:picLocks noChangeAspect="1"/>
          </p:cNvPicPr>
          <p:nvPr/>
        </p:nvPicPr>
        <p:blipFill>
          <a:blip r:embed="rId4"/>
          <a:stretch>
            <a:fillRect/>
          </a:stretch>
        </p:blipFill>
        <p:spPr>
          <a:xfrm>
            <a:off x="5840813" y="615143"/>
            <a:ext cx="6096528" cy="6009554"/>
          </a:xfrm>
          <a:prstGeom prst="rect">
            <a:avLst/>
          </a:prstGeom>
        </p:spPr>
      </p:pic>
    </p:spTree>
    <p:extLst>
      <p:ext uri="{BB962C8B-B14F-4D97-AF65-F5344CB8AC3E}">
        <p14:creationId xmlns:p14="http://schemas.microsoft.com/office/powerpoint/2010/main" val="34485121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3C5FDE1-7A44-F77E-C53F-3E1B3FD8AD6F}"/>
              </a:ext>
            </a:extLst>
          </p:cNvPr>
          <p:cNvSpPr>
            <a:spLocks noGrp="1" noChangeArrowheads="1"/>
          </p:cNvSpPr>
          <p:nvPr>
            <p:ph type="title"/>
          </p:nvPr>
        </p:nvSpPr>
        <p:spPr>
          <a:xfrm>
            <a:off x="0" y="44716"/>
            <a:ext cx="7772400" cy="914400"/>
          </a:xfrm>
        </p:spPr>
        <p:txBody>
          <a:bodyPr/>
          <a:lstStyle/>
          <a:p>
            <a:pPr algn="l"/>
            <a:r>
              <a:rPr lang="en-US" altLang="en-US" sz="4000" b="1" i="1" dirty="0">
                <a:solidFill>
                  <a:srgbClr val="C00000"/>
                </a:solidFill>
              </a:rPr>
              <a:t>Strobila</a:t>
            </a:r>
            <a:r>
              <a:rPr lang="en-US" altLang="en-US" sz="3200" dirty="0">
                <a:solidFill>
                  <a:srgbClr val="C00000"/>
                </a:solidFill>
              </a:rPr>
              <a:t>  is divided into three regions:</a:t>
            </a:r>
          </a:p>
        </p:txBody>
      </p:sp>
      <p:sp>
        <p:nvSpPr>
          <p:cNvPr id="22531" name="Rectangle 3">
            <a:extLst>
              <a:ext uri="{FF2B5EF4-FFF2-40B4-BE49-F238E27FC236}">
                <a16:creationId xmlns:a16="http://schemas.microsoft.com/office/drawing/2014/main" id="{432BA4EE-4D72-496C-B52C-7252CD429B7A}"/>
              </a:ext>
            </a:extLst>
          </p:cNvPr>
          <p:cNvSpPr>
            <a:spLocks noGrp="1" noChangeArrowheads="1"/>
          </p:cNvSpPr>
          <p:nvPr>
            <p:ph type="body" sz="half" idx="1"/>
          </p:nvPr>
        </p:nvSpPr>
        <p:spPr>
          <a:xfrm>
            <a:off x="525005" y="1003069"/>
            <a:ext cx="5105400" cy="5552902"/>
          </a:xfrm>
        </p:spPr>
        <p:txBody>
          <a:bodyPr>
            <a:normAutofit/>
          </a:bodyPr>
          <a:lstStyle/>
          <a:p>
            <a:pPr algn="l" rtl="0"/>
            <a:r>
              <a:rPr lang="en-US" altLang="en-US" sz="3200" b="1" dirty="0">
                <a:solidFill>
                  <a:srgbClr val="FF0000"/>
                </a:solidFill>
              </a:rPr>
              <a:t>a/ Immature segment:</a:t>
            </a:r>
            <a:r>
              <a:rPr lang="en-US" altLang="en-US" sz="3200" dirty="0"/>
              <a:t>  </a:t>
            </a:r>
          </a:p>
          <a:p>
            <a:pPr lvl="1" algn="l" rtl="0"/>
            <a:r>
              <a:rPr lang="en-US" altLang="en-US" sz="3200" dirty="0"/>
              <a:t>near neck, sex organs are immature.</a:t>
            </a:r>
          </a:p>
          <a:p>
            <a:pPr algn="l" rtl="0"/>
            <a:r>
              <a:rPr lang="en-US" altLang="en-US" sz="3200" b="1" dirty="0">
                <a:solidFill>
                  <a:srgbClr val="FF0000"/>
                </a:solidFill>
              </a:rPr>
              <a:t>b/ mature segment</a:t>
            </a:r>
            <a:r>
              <a:rPr lang="en-US" altLang="en-US" sz="3200" dirty="0">
                <a:solidFill>
                  <a:srgbClr val="FF0000"/>
                </a:solidFill>
              </a:rPr>
              <a:t>:</a:t>
            </a:r>
            <a:r>
              <a:rPr lang="en-US" altLang="en-US" sz="3200" dirty="0"/>
              <a:t> </a:t>
            </a:r>
          </a:p>
          <a:p>
            <a:pPr lvl="1" algn="l" rtl="0"/>
            <a:r>
              <a:rPr lang="en-US" altLang="en-US" sz="3200" dirty="0"/>
              <a:t>large segment, sex organs are fully mature.</a:t>
            </a:r>
          </a:p>
          <a:p>
            <a:pPr algn="l" rtl="0"/>
            <a:r>
              <a:rPr lang="en-US" altLang="en-US" sz="3200" b="1" dirty="0">
                <a:solidFill>
                  <a:srgbClr val="FF0000"/>
                </a:solidFill>
              </a:rPr>
              <a:t>c/ gravid segment: </a:t>
            </a:r>
          </a:p>
          <a:p>
            <a:pPr lvl="1" algn="l" rtl="0"/>
            <a:r>
              <a:rPr lang="en-US" altLang="en-US" sz="3200" dirty="0"/>
              <a:t>found at the tail end,  uterus is filled with eggs</a:t>
            </a:r>
          </a:p>
        </p:txBody>
      </p:sp>
      <p:pic>
        <p:nvPicPr>
          <p:cNvPr id="22532" name="Picture 4">
            <a:extLst>
              <a:ext uri="{FF2B5EF4-FFF2-40B4-BE49-F238E27FC236}">
                <a16:creationId xmlns:a16="http://schemas.microsoft.com/office/drawing/2014/main" id="{F6669D89-E745-D446-C76D-C39F43A7C8C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18414" y="793483"/>
            <a:ext cx="5935287" cy="5701527"/>
          </a:xfrm>
          <a:noFill/>
        </p:spPr>
      </p:pic>
    </p:spTree>
    <p:extLst>
      <p:ext uri="{BB962C8B-B14F-4D97-AF65-F5344CB8AC3E}">
        <p14:creationId xmlns:p14="http://schemas.microsoft.com/office/powerpoint/2010/main" val="32887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77585" y="-71438"/>
            <a:ext cx="8351520" cy="880543"/>
          </a:xfrm>
        </p:spPr>
        <p:txBody>
          <a:bodyPr>
            <a:normAutofit fontScale="90000"/>
          </a:bodyPr>
          <a:lstStyle/>
          <a:p>
            <a:pPr eaLnBrk="1" hangingPunct="1"/>
            <a:r>
              <a:rPr lang="en-US" altLang="en-US" b="1" dirty="0">
                <a:solidFill>
                  <a:srgbClr val="C00000"/>
                </a:solidFill>
              </a:rPr>
              <a:t>Class Cestoda (The tapeworms)                 </a:t>
            </a:r>
          </a:p>
        </p:txBody>
      </p:sp>
      <p:sp>
        <p:nvSpPr>
          <p:cNvPr id="33795" name="Rectangle 3"/>
          <p:cNvSpPr>
            <a:spLocks noGrp="1" noRot="1" noChangeArrowheads="1"/>
          </p:cNvSpPr>
          <p:nvPr>
            <p:ph idx="1"/>
          </p:nvPr>
        </p:nvSpPr>
        <p:spPr>
          <a:xfrm>
            <a:off x="251871" y="765175"/>
            <a:ext cx="11762791" cy="5976938"/>
          </a:xfrm>
        </p:spPr>
        <p:txBody>
          <a:bodyPr>
            <a:normAutofit/>
          </a:bodyPr>
          <a:lstStyle/>
          <a:p>
            <a:pPr algn="l" rtl="0" eaLnBrk="1" hangingPunct="1">
              <a:lnSpc>
                <a:spcPct val="80000"/>
              </a:lnSpc>
              <a:buFont typeface="Wingdings" panose="05000000000000000000" pitchFamily="2" charset="2"/>
              <a:buChar char="q"/>
            </a:pPr>
            <a:r>
              <a:rPr lang="en-US" altLang="en-US" b="1" dirty="0"/>
              <a:t>Tapeworms are monoecious, and </a:t>
            </a:r>
            <a:r>
              <a:rPr lang="en-US" altLang="en-US" b="1" dirty="0">
                <a:solidFill>
                  <a:srgbClr val="FF0000"/>
                </a:solidFill>
              </a:rPr>
              <a:t>most of their physiology is devoted to producing large number of eggs</a:t>
            </a:r>
            <a:r>
              <a:rPr lang="en-US" altLang="en-US" b="1" dirty="0"/>
              <a:t>. Each proglottid contains a complete set of male and female reproductive organs.</a:t>
            </a:r>
          </a:p>
          <a:p>
            <a:pPr algn="l" rtl="0" eaLnBrk="1" hangingPunct="1">
              <a:lnSpc>
                <a:spcPct val="80000"/>
              </a:lnSpc>
              <a:buFont typeface="Wingdings" panose="05000000000000000000" pitchFamily="2" charset="2"/>
              <a:buChar char="q"/>
            </a:pPr>
            <a:r>
              <a:rPr lang="en-US" altLang="en-US" b="1" dirty="0"/>
              <a:t>Numerous testes are scattered throughout the proglottid and deliver sperm via duct system to a copulatory organ called cirrus.</a:t>
            </a:r>
          </a:p>
          <a:p>
            <a:pPr algn="l" rtl="0" eaLnBrk="1" hangingPunct="1">
              <a:lnSpc>
                <a:spcPct val="80000"/>
              </a:lnSpc>
              <a:buFont typeface="Wingdings" panose="05000000000000000000" pitchFamily="2" charset="2"/>
              <a:buChar char="q"/>
            </a:pPr>
            <a:endParaRPr lang="en-US" altLang="en-US" b="1" dirty="0"/>
          </a:p>
          <a:p>
            <a:pPr algn="l" rtl="0" eaLnBrk="1" hangingPunct="1">
              <a:lnSpc>
                <a:spcPct val="80000"/>
              </a:lnSpc>
              <a:buFont typeface="Wingdings" panose="05000000000000000000" pitchFamily="2" charset="2"/>
              <a:buChar char="q"/>
            </a:pPr>
            <a:r>
              <a:rPr lang="en-US" altLang="en-US" b="1" dirty="0"/>
              <a:t>The male system of a proglottid matures before the female system, so that copulation usually occurs with another tapeworm in the same host.</a:t>
            </a:r>
          </a:p>
          <a:p>
            <a:pPr algn="l" rtl="0" eaLnBrk="1" hangingPunct="1">
              <a:lnSpc>
                <a:spcPct val="80000"/>
              </a:lnSpc>
              <a:buFont typeface="Wingdings" panose="05000000000000000000" pitchFamily="2" charset="2"/>
              <a:buNone/>
            </a:pPr>
            <a:endParaRPr lang="en-US" altLang="en-US" b="1" dirty="0"/>
          </a:p>
          <a:p>
            <a:pPr algn="l" rtl="0" eaLnBrk="1" hangingPunct="1">
              <a:lnSpc>
                <a:spcPct val="80000"/>
              </a:lnSpc>
              <a:buFont typeface="Wingdings" panose="05000000000000000000" pitchFamily="2" charset="2"/>
              <a:buChar char="q"/>
            </a:pPr>
            <a:r>
              <a:rPr lang="en-US" altLang="en-US" b="1" dirty="0"/>
              <a:t>A single pair of ovaries in each proglottid produces eggs. Sperms stored in a seminal receptacle fertilize eggs as the eggs move through the oviduct. Most tapeworms have a blind ending uterus, where eggs accumulate. </a:t>
            </a:r>
          </a:p>
          <a:p>
            <a:pPr algn="l" rtl="0" eaLnBrk="1" hangingPunct="1">
              <a:lnSpc>
                <a:spcPct val="80000"/>
              </a:lnSpc>
              <a:buFont typeface="Wingdings" panose="05000000000000000000" pitchFamily="2" charset="2"/>
              <a:buChar char="q"/>
            </a:pPr>
            <a:r>
              <a:rPr lang="en-US" altLang="en-US" b="1" dirty="0"/>
              <a:t>Eggs are released when gravid proglottids break free from the end of the tapeworm and pass from the host with the host’s feces. Because proglottids are not continuously lost, adult tapeworms usually become very long.</a:t>
            </a:r>
          </a:p>
          <a:p>
            <a:pPr eaLnBrk="1" hangingPunct="1">
              <a:lnSpc>
                <a:spcPct val="80000"/>
              </a:lnSpc>
              <a:buFont typeface="Wingdings" panose="05000000000000000000" pitchFamily="2" charset="2"/>
              <a:buNone/>
            </a:pPr>
            <a:endParaRPr lang="en-US" altLang="en-US" sz="2400" b="1" dirty="0"/>
          </a:p>
        </p:txBody>
      </p:sp>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4A9846-F0CB-4E13-8541-E1AF8A885BD9}" type="slidenum">
              <a:rPr lang="en-US" altLang="en-US">
                <a:solidFill>
                  <a:srgbClr val="898989"/>
                </a:solidFill>
              </a:rPr>
              <a:pPr/>
              <a:t>14</a:t>
            </a:fld>
            <a:endParaRPr lang="en-US" altLang="en-US">
              <a:solidFill>
                <a:srgbClr val="898989"/>
              </a:solidFill>
            </a:endParaRPr>
          </a:p>
        </p:txBody>
      </p:sp>
    </p:spTree>
    <p:extLst>
      <p:ext uri="{BB962C8B-B14F-4D97-AF65-F5344CB8AC3E}">
        <p14:creationId xmlns:p14="http://schemas.microsoft.com/office/powerpoint/2010/main" val="237584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F955-4F55-7E1D-CEE5-969D0BA8E1C5}"/>
            </a:ext>
          </a:extLst>
        </p:cNvPr>
        <p:cNvGrpSpPr/>
        <p:nvPr/>
      </p:nvGrpSpPr>
      <p:grpSpPr>
        <a:xfrm>
          <a:off x="0" y="0"/>
          <a:ext cx="0" cy="0"/>
          <a:chOff x="0" y="0"/>
          <a:chExt cx="0" cy="0"/>
        </a:xfrm>
      </p:grpSpPr>
      <p:graphicFrame>
        <p:nvGraphicFramePr>
          <p:cNvPr id="19459" name="Object 3">
            <a:extLst>
              <a:ext uri="{FF2B5EF4-FFF2-40B4-BE49-F238E27FC236}">
                <a16:creationId xmlns:a16="http://schemas.microsoft.com/office/drawing/2014/main" id="{0E4A8BB8-1417-3CAA-2EA8-E08D936C0BAC}"/>
              </a:ext>
            </a:extLst>
          </p:cNvPr>
          <p:cNvGraphicFramePr>
            <a:graphicFrameLocks noChangeAspect="1"/>
          </p:cNvGraphicFramePr>
          <p:nvPr>
            <p:extLst>
              <p:ext uri="{D42A27DB-BD31-4B8C-83A1-F6EECF244321}">
                <p14:modId xmlns:p14="http://schemas.microsoft.com/office/powerpoint/2010/main" val="3452318106"/>
              </p:ext>
            </p:extLst>
          </p:nvPr>
        </p:nvGraphicFramePr>
        <p:xfrm>
          <a:off x="2033847" y="172952"/>
          <a:ext cx="8152015" cy="6192838"/>
        </p:xfrm>
        <a:graphic>
          <a:graphicData uri="http://schemas.openxmlformats.org/presentationml/2006/ole">
            <mc:AlternateContent xmlns:mc="http://schemas.openxmlformats.org/markup-compatibility/2006">
              <mc:Choice xmlns:v="urn:schemas-microsoft-com:vml" Requires="v">
                <p:oleObj name="Image" r:id="rId2" imgW="2257740" imgH="1580952" progId="PhotoDeluxe.Image.2">
                  <p:embed/>
                </p:oleObj>
              </mc:Choice>
              <mc:Fallback>
                <p:oleObj name="Image" r:id="rId2" imgW="2257740" imgH="1580952" progId="PhotoDeluxe.Image.2">
                  <p:embed/>
                  <p:pic>
                    <p:nvPicPr>
                      <p:cNvPr id="19459" name="Object 3">
                        <a:extLst>
                          <a:ext uri="{FF2B5EF4-FFF2-40B4-BE49-F238E27FC236}">
                            <a16:creationId xmlns:a16="http://schemas.microsoft.com/office/drawing/2014/main" id="{0E4A8BB8-1417-3CAA-2EA8-E08D936C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847" y="172952"/>
                        <a:ext cx="8152015" cy="6192838"/>
                      </a:xfrm>
                      <a:prstGeom prst="rect">
                        <a:avLst/>
                      </a:prstGeom>
                      <a:noFill/>
                      <a:ln>
                        <a:noFill/>
                      </a:ln>
                    </p:spPr>
                  </p:pic>
                </p:oleObj>
              </mc:Fallback>
            </mc:AlternateContent>
          </a:graphicData>
        </a:graphic>
      </p:graphicFrame>
      <p:sp>
        <p:nvSpPr>
          <p:cNvPr id="19460" name="Freeform 4">
            <a:extLst>
              <a:ext uri="{FF2B5EF4-FFF2-40B4-BE49-F238E27FC236}">
                <a16:creationId xmlns:a16="http://schemas.microsoft.com/office/drawing/2014/main" id="{F38123E4-3913-C509-E402-223ADA94C0FC}"/>
              </a:ext>
            </a:extLst>
          </p:cNvPr>
          <p:cNvSpPr>
            <a:spLocks/>
          </p:cNvSpPr>
          <p:nvPr/>
        </p:nvSpPr>
        <p:spPr bwMode="auto">
          <a:xfrm>
            <a:off x="5080000" y="3365500"/>
            <a:ext cx="1023938" cy="1062038"/>
          </a:xfrm>
          <a:custGeom>
            <a:avLst/>
            <a:gdLst>
              <a:gd name="T0" fmla="*/ 2147483646 w 645"/>
              <a:gd name="T1" fmla="*/ 2147483646 h 669"/>
              <a:gd name="T2" fmla="*/ 2147483646 w 645"/>
              <a:gd name="T3" fmla="*/ 2147483646 h 669"/>
              <a:gd name="T4" fmla="*/ 2147483646 w 645"/>
              <a:gd name="T5" fmla="*/ 2147483646 h 669"/>
              <a:gd name="T6" fmla="*/ 2147483646 w 645"/>
              <a:gd name="T7" fmla="*/ 2147483646 h 669"/>
              <a:gd name="T8" fmla="*/ 2147483646 w 645"/>
              <a:gd name="T9" fmla="*/ 2147483646 h 669"/>
              <a:gd name="T10" fmla="*/ 2147483646 w 645"/>
              <a:gd name="T11" fmla="*/ 2147483646 h 669"/>
              <a:gd name="T12" fmla="*/ 2147483646 w 645"/>
              <a:gd name="T13" fmla="*/ 2147483646 h 669"/>
              <a:gd name="T14" fmla="*/ 2147483646 w 645"/>
              <a:gd name="T15" fmla="*/ 2147483646 h 669"/>
              <a:gd name="T16" fmla="*/ 0 w 645"/>
              <a:gd name="T17" fmla="*/ 2147483646 h 669"/>
              <a:gd name="T18" fmla="*/ 2147483646 w 645"/>
              <a:gd name="T19" fmla="*/ 2147483646 h 669"/>
              <a:gd name="T20" fmla="*/ 2147483646 w 645"/>
              <a:gd name="T21" fmla="*/ 2147483646 h 669"/>
              <a:gd name="T22" fmla="*/ 2147483646 w 645"/>
              <a:gd name="T23" fmla="*/ 2147483646 h 669"/>
              <a:gd name="T24" fmla="*/ 2147483646 w 645"/>
              <a:gd name="T25" fmla="*/ 2147483646 h 669"/>
              <a:gd name="T26" fmla="*/ 2147483646 w 645"/>
              <a:gd name="T27" fmla="*/ 2147483646 h 669"/>
              <a:gd name="T28" fmla="*/ 2147483646 w 645"/>
              <a:gd name="T29" fmla="*/ 2147483646 h 669"/>
              <a:gd name="T30" fmla="*/ 2147483646 w 645"/>
              <a:gd name="T31" fmla="*/ 2147483646 h 669"/>
              <a:gd name="T32" fmla="*/ 2147483646 w 645"/>
              <a:gd name="T33" fmla="*/ 2147483646 h 669"/>
              <a:gd name="T34" fmla="*/ 2147483646 w 645"/>
              <a:gd name="T35" fmla="*/ 2147483646 h 669"/>
              <a:gd name="T36" fmla="*/ 2147483646 w 645"/>
              <a:gd name="T37" fmla="*/ 2147483646 h 6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5"/>
              <a:gd name="T58" fmla="*/ 0 h 669"/>
              <a:gd name="T59" fmla="*/ 645 w 645"/>
              <a:gd name="T60" fmla="*/ 669 h 6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5" h="669">
                <a:moveTo>
                  <a:pt x="626" y="266"/>
                </a:moveTo>
                <a:cubicBezTo>
                  <a:pt x="595" y="140"/>
                  <a:pt x="612" y="199"/>
                  <a:pt x="576" y="90"/>
                </a:cubicBezTo>
                <a:cubicBezTo>
                  <a:pt x="570" y="72"/>
                  <a:pt x="543" y="72"/>
                  <a:pt x="525" y="65"/>
                </a:cubicBezTo>
                <a:cubicBezTo>
                  <a:pt x="461" y="40"/>
                  <a:pt x="392" y="19"/>
                  <a:pt x="325" y="3"/>
                </a:cubicBezTo>
                <a:cubicBezTo>
                  <a:pt x="254" y="7"/>
                  <a:pt x="181" y="0"/>
                  <a:pt x="112" y="15"/>
                </a:cubicBezTo>
                <a:cubicBezTo>
                  <a:pt x="99" y="18"/>
                  <a:pt x="103" y="40"/>
                  <a:pt x="100" y="53"/>
                </a:cubicBezTo>
                <a:cubicBezTo>
                  <a:pt x="100" y="55"/>
                  <a:pt x="79" y="158"/>
                  <a:pt x="75" y="166"/>
                </a:cubicBezTo>
                <a:cubicBezTo>
                  <a:pt x="62" y="193"/>
                  <a:pt x="42" y="216"/>
                  <a:pt x="25" y="241"/>
                </a:cubicBezTo>
                <a:cubicBezTo>
                  <a:pt x="17" y="253"/>
                  <a:pt x="0" y="278"/>
                  <a:pt x="0" y="278"/>
                </a:cubicBezTo>
                <a:cubicBezTo>
                  <a:pt x="4" y="370"/>
                  <a:pt x="1" y="463"/>
                  <a:pt x="12" y="554"/>
                </a:cubicBezTo>
                <a:cubicBezTo>
                  <a:pt x="16" y="591"/>
                  <a:pt x="100" y="633"/>
                  <a:pt x="112" y="641"/>
                </a:cubicBezTo>
                <a:cubicBezTo>
                  <a:pt x="134" y="656"/>
                  <a:pt x="187" y="666"/>
                  <a:pt x="187" y="666"/>
                </a:cubicBezTo>
                <a:cubicBezTo>
                  <a:pt x="254" y="662"/>
                  <a:pt x="323" y="669"/>
                  <a:pt x="388" y="654"/>
                </a:cubicBezTo>
                <a:cubicBezTo>
                  <a:pt x="401" y="651"/>
                  <a:pt x="394" y="628"/>
                  <a:pt x="400" y="616"/>
                </a:cubicBezTo>
                <a:cubicBezTo>
                  <a:pt x="442" y="539"/>
                  <a:pt x="433" y="552"/>
                  <a:pt x="488" y="516"/>
                </a:cubicBezTo>
                <a:cubicBezTo>
                  <a:pt x="506" y="489"/>
                  <a:pt x="533" y="468"/>
                  <a:pt x="551" y="441"/>
                </a:cubicBezTo>
                <a:cubicBezTo>
                  <a:pt x="558" y="430"/>
                  <a:pt x="557" y="415"/>
                  <a:pt x="563" y="404"/>
                </a:cubicBezTo>
                <a:cubicBezTo>
                  <a:pt x="578" y="377"/>
                  <a:pt x="596" y="353"/>
                  <a:pt x="613" y="328"/>
                </a:cubicBezTo>
                <a:cubicBezTo>
                  <a:pt x="645" y="279"/>
                  <a:pt x="613" y="211"/>
                  <a:pt x="613" y="153"/>
                </a:cubicBezTo>
              </a:path>
            </a:pathLst>
          </a:custGeom>
          <a:solidFill>
            <a:schemeClr val="bg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19461" name="Freeform 5">
            <a:extLst>
              <a:ext uri="{FF2B5EF4-FFF2-40B4-BE49-F238E27FC236}">
                <a16:creationId xmlns:a16="http://schemas.microsoft.com/office/drawing/2014/main" id="{312F9D7A-1704-4512-1F47-F8DE273B710E}"/>
              </a:ext>
            </a:extLst>
          </p:cNvPr>
          <p:cNvSpPr>
            <a:spLocks/>
          </p:cNvSpPr>
          <p:nvPr/>
        </p:nvSpPr>
        <p:spPr bwMode="auto">
          <a:xfrm>
            <a:off x="5511800" y="3600451"/>
            <a:ext cx="769938" cy="284163"/>
          </a:xfrm>
          <a:custGeom>
            <a:avLst/>
            <a:gdLst>
              <a:gd name="T0" fmla="*/ 2147483646 w 485"/>
              <a:gd name="T1" fmla="*/ 2147483646 h 179"/>
              <a:gd name="T2" fmla="*/ 2147483646 w 485"/>
              <a:gd name="T3" fmla="*/ 2147483646 h 179"/>
              <a:gd name="T4" fmla="*/ 2147483646 w 485"/>
              <a:gd name="T5" fmla="*/ 2147483646 h 179"/>
              <a:gd name="T6" fmla="*/ 2147483646 w 485"/>
              <a:gd name="T7" fmla="*/ 2147483646 h 179"/>
              <a:gd name="T8" fmla="*/ 2147483646 w 485"/>
              <a:gd name="T9" fmla="*/ 2147483646 h 179"/>
              <a:gd name="T10" fmla="*/ 2147483646 w 485"/>
              <a:gd name="T11" fmla="*/ 2147483646 h 179"/>
              <a:gd name="T12" fmla="*/ 2147483646 w 485"/>
              <a:gd name="T13" fmla="*/ 2147483646 h 179"/>
              <a:gd name="T14" fmla="*/ 2147483646 w 485"/>
              <a:gd name="T15" fmla="*/ 2147483646 h 179"/>
              <a:gd name="T16" fmla="*/ 2147483646 w 485"/>
              <a:gd name="T17" fmla="*/ 2147483646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5"/>
              <a:gd name="T28" fmla="*/ 0 h 179"/>
              <a:gd name="T29" fmla="*/ 485 w 485"/>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5" h="179">
                <a:moveTo>
                  <a:pt x="97" y="52"/>
                </a:moveTo>
                <a:cubicBezTo>
                  <a:pt x="156" y="57"/>
                  <a:pt x="223" y="44"/>
                  <a:pt x="272" y="77"/>
                </a:cubicBezTo>
                <a:cubicBezTo>
                  <a:pt x="287" y="87"/>
                  <a:pt x="296" y="103"/>
                  <a:pt x="310" y="114"/>
                </a:cubicBezTo>
                <a:cubicBezTo>
                  <a:pt x="334" y="132"/>
                  <a:pt x="385" y="164"/>
                  <a:pt x="385" y="164"/>
                </a:cubicBezTo>
                <a:cubicBezTo>
                  <a:pt x="414" y="160"/>
                  <a:pt x="461" y="179"/>
                  <a:pt x="473" y="152"/>
                </a:cubicBezTo>
                <a:cubicBezTo>
                  <a:pt x="485" y="124"/>
                  <a:pt x="444" y="98"/>
                  <a:pt x="423" y="77"/>
                </a:cubicBezTo>
                <a:cubicBezTo>
                  <a:pt x="377" y="31"/>
                  <a:pt x="333" y="21"/>
                  <a:pt x="272" y="2"/>
                </a:cubicBezTo>
                <a:cubicBezTo>
                  <a:pt x="226" y="6"/>
                  <a:pt x="179" y="0"/>
                  <a:pt x="135" y="14"/>
                </a:cubicBezTo>
                <a:cubicBezTo>
                  <a:pt x="0" y="56"/>
                  <a:pt x="156" y="52"/>
                  <a:pt x="97" y="52"/>
                </a:cubicBezTo>
                <a:close/>
              </a:path>
            </a:pathLst>
          </a:custGeom>
          <a:solidFill>
            <a:schemeClr val="bg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19462" name="Freeform 6">
            <a:extLst>
              <a:ext uri="{FF2B5EF4-FFF2-40B4-BE49-F238E27FC236}">
                <a16:creationId xmlns:a16="http://schemas.microsoft.com/office/drawing/2014/main" id="{DC293C90-051F-B259-B15B-ACFBDE33D648}"/>
              </a:ext>
            </a:extLst>
          </p:cNvPr>
          <p:cNvSpPr>
            <a:spLocks/>
          </p:cNvSpPr>
          <p:nvPr/>
        </p:nvSpPr>
        <p:spPr bwMode="auto">
          <a:xfrm>
            <a:off x="5435600" y="1298575"/>
            <a:ext cx="2185988" cy="3582988"/>
          </a:xfrm>
          <a:custGeom>
            <a:avLst/>
            <a:gdLst>
              <a:gd name="T0" fmla="*/ 2147483646 w 1417"/>
              <a:gd name="T1" fmla="*/ 2147483646 h 2257"/>
              <a:gd name="T2" fmla="*/ 2147483646 w 1417"/>
              <a:gd name="T3" fmla="*/ 2147483646 h 2257"/>
              <a:gd name="T4" fmla="*/ 2147483646 w 1417"/>
              <a:gd name="T5" fmla="*/ 2147483646 h 2257"/>
              <a:gd name="T6" fmla="*/ 2147483646 w 1417"/>
              <a:gd name="T7" fmla="*/ 2147483646 h 2257"/>
              <a:gd name="T8" fmla="*/ 2147483646 w 1417"/>
              <a:gd name="T9" fmla="*/ 2147483646 h 2257"/>
              <a:gd name="T10" fmla="*/ 2147483646 w 1417"/>
              <a:gd name="T11" fmla="*/ 2147483646 h 2257"/>
              <a:gd name="T12" fmla="*/ 2147483646 w 1417"/>
              <a:gd name="T13" fmla="*/ 2147483646 h 2257"/>
              <a:gd name="T14" fmla="*/ 2147483646 w 1417"/>
              <a:gd name="T15" fmla="*/ 2147483646 h 2257"/>
              <a:gd name="T16" fmla="*/ 2147483646 w 1417"/>
              <a:gd name="T17" fmla="*/ 2147483646 h 2257"/>
              <a:gd name="T18" fmla="*/ 2147483646 w 1417"/>
              <a:gd name="T19" fmla="*/ 2147483646 h 2257"/>
              <a:gd name="T20" fmla="*/ 2147483646 w 1417"/>
              <a:gd name="T21" fmla="*/ 2147483646 h 2257"/>
              <a:gd name="T22" fmla="*/ 2147483646 w 1417"/>
              <a:gd name="T23" fmla="*/ 2147483646 h 2257"/>
              <a:gd name="T24" fmla="*/ 2147483646 w 1417"/>
              <a:gd name="T25" fmla="*/ 2147483646 h 2257"/>
              <a:gd name="T26" fmla="*/ 2147483646 w 1417"/>
              <a:gd name="T27" fmla="*/ 2147483646 h 2257"/>
              <a:gd name="T28" fmla="*/ 2147483646 w 1417"/>
              <a:gd name="T29" fmla="*/ 2147483646 h 2257"/>
              <a:gd name="T30" fmla="*/ 2147483646 w 1417"/>
              <a:gd name="T31" fmla="*/ 2147483646 h 2257"/>
              <a:gd name="T32" fmla="*/ 2147483646 w 1417"/>
              <a:gd name="T33" fmla="*/ 2147483646 h 2257"/>
              <a:gd name="T34" fmla="*/ 2147483646 w 1417"/>
              <a:gd name="T35" fmla="*/ 2147483646 h 2257"/>
              <a:gd name="T36" fmla="*/ 2147483646 w 1417"/>
              <a:gd name="T37" fmla="*/ 2147483646 h 2257"/>
              <a:gd name="T38" fmla="*/ 2147483646 w 1417"/>
              <a:gd name="T39" fmla="*/ 2147483646 h 2257"/>
              <a:gd name="T40" fmla="*/ 2147483646 w 1417"/>
              <a:gd name="T41" fmla="*/ 2147483646 h 2257"/>
              <a:gd name="T42" fmla="*/ 2147483646 w 1417"/>
              <a:gd name="T43" fmla="*/ 2147483646 h 2257"/>
              <a:gd name="T44" fmla="*/ 2147483646 w 1417"/>
              <a:gd name="T45" fmla="*/ 2147483646 h 2257"/>
              <a:gd name="T46" fmla="*/ 2147483646 w 1417"/>
              <a:gd name="T47" fmla="*/ 2147483646 h 2257"/>
              <a:gd name="T48" fmla="*/ 2147483646 w 1417"/>
              <a:gd name="T49" fmla="*/ 2147483646 h 2257"/>
              <a:gd name="T50" fmla="*/ 2147483646 w 1417"/>
              <a:gd name="T51" fmla="*/ 2147483646 h 2257"/>
              <a:gd name="T52" fmla="*/ 2147483646 w 1417"/>
              <a:gd name="T53" fmla="*/ 2147483646 h 2257"/>
              <a:gd name="T54" fmla="*/ 2147483646 w 1417"/>
              <a:gd name="T55" fmla="*/ 2147483646 h 2257"/>
              <a:gd name="T56" fmla="*/ 2147483646 w 1417"/>
              <a:gd name="T57" fmla="*/ 2147483646 h 2257"/>
              <a:gd name="T58" fmla="*/ 2147483646 w 1417"/>
              <a:gd name="T59" fmla="*/ 2147483646 h 2257"/>
              <a:gd name="T60" fmla="*/ 2147483646 w 1417"/>
              <a:gd name="T61" fmla="*/ 2147483646 h 2257"/>
              <a:gd name="T62" fmla="*/ 2147483646 w 1417"/>
              <a:gd name="T63" fmla="*/ 2147483646 h 2257"/>
              <a:gd name="T64" fmla="*/ 2147483646 w 1417"/>
              <a:gd name="T65" fmla="*/ 2147483646 h 2257"/>
              <a:gd name="T66" fmla="*/ 2147483646 w 1417"/>
              <a:gd name="T67" fmla="*/ 2147483646 h 2257"/>
              <a:gd name="T68" fmla="*/ 2147483646 w 1417"/>
              <a:gd name="T69" fmla="*/ 2147483646 h 2257"/>
              <a:gd name="T70" fmla="*/ 2147483646 w 1417"/>
              <a:gd name="T71" fmla="*/ 2147483646 h 2257"/>
              <a:gd name="T72" fmla="*/ 2147483646 w 1417"/>
              <a:gd name="T73" fmla="*/ 2147483646 h 2257"/>
              <a:gd name="T74" fmla="*/ 2147483646 w 1417"/>
              <a:gd name="T75" fmla="*/ 2147483646 h 2257"/>
              <a:gd name="T76" fmla="*/ 2147483646 w 1417"/>
              <a:gd name="T77" fmla="*/ 2147483646 h 2257"/>
              <a:gd name="T78" fmla="*/ 2147483646 w 1417"/>
              <a:gd name="T79" fmla="*/ 2147483646 h 2257"/>
              <a:gd name="T80" fmla="*/ 2147483646 w 1417"/>
              <a:gd name="T81" fmla="*/ 2147483646 h 2257"/>
              <a:gd name="T82" fmla="*/ 2147483646 w 1417"/>
              <a:gd name="T83" fmla="*/ 2147483646 h 2257"/>
              <a:gd name="T84" fmla="*/ 2147483646 w 1417"/>
              <a:gd name="T85" fmla="*/ 2147483646 h 2257"/>
              <a:gd name="T86" fmla="*/ 2147483646 w 1417"/>
              <a:gd name="T87" fmla="*/ 2147483646 h 2257"/>
              <a:gd name="T88" fmla="*/ 2147483646 w 1417"/>
              <a:gd name="T89" fmla="*/ 2147483646 h 2257"/>
              <a:gd name="T90" fmla="*/ 2147483646 w 1417"/>
              <a:gd name="T91" fmla="*/ 2147483646 h 2257"/>
              <a:gd name="T92" fmla="*/ 2147483646 w 1417"/>
              <a:gd name="T93" fmla="*/ 2147483646 h 2257"/>
              <a:gd name="T94" fmla="*/ 2147483646 w 1417"/>
              <a:gd name="T95" fmla="*/ 2147483646 h 2257"/>
              <a:gd name="T96" fmla="*/ 2147483646 w 1417"/>
              <a:gd name="T97" fmla="*/ 2147483646 h 22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7"/>
              <a:gd name="T148" fmla="*/ 0 h 2257"/>
              <a:gd name="T149" fmla="*/ 1417 w 1417"/>
              <a:gd name="T150" fmla="*/ 2257 h 22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7" h="2257">
                <a:moveTo>
                  <a:pt x="654" y="7"/>
                </a:moveTo>
                <a:cubicBezTo>
                  <a:pt x="622" y="56"/>
                  <a:pt x="586" y="95"/>
                  <a:pt x="553" y="145"/>
                </a:cubicBezTo>
                <a:cubicBezTo>
                  <a:pt x="545" y="157"/>
                  <a:pt x="528" y="182"/>
                  <a:pt x="528" y="182"/>
                </a:cubicBezTo>
                <a:cubicBezTo>
                  <a:pt x="437" y="469"/>
                  <a:pt x="394" y="842"/>
                  <a:pt x="566" y="1096"/>
                </a:cubicBezTo>
                <a:cubicBezTo>
                  <a:pt x="583" y="1146"/>
                  <a:pt x="599" y="1197"/>
                  <a:pt x="616" y="1247"/>
                </a:cubicBezTo>
                <a:cubicBezTo>
                  <a:pt x="621" y="1261"/>
                  <a:pt x="635" y="1270"/>
                  <a:pt x="641" y="1284"/>
                </a:cubicBezTo>
                <a:cubicBezTo>
                  <a:pt x="666" y="1340"/>
                  <a:pt x="680" y="1400"/>
                  <a:pt x="691" y="1460"/>
                </a:cubicBezTo>
                <a:cubicBezTo>
                  <a:pt x="687" y="1481"/>
                  <a:pt x="697" y="1510"/>
                  <a:pt x="679" y="1522"/>
                </a:cubicBezTo>
                <a:cubicBezTo>
                  <a:pt x="633" y="1552"/>
                  <a:pt x="570" y="1537"/>
                  <a:pt x="516" y="1547"/>
                </a:cubicBezTo>
                <a:cubicBezTo>
                  <a:pt x="512" y="1689"/>
                  <a:pt x="519" y="1832"/>
                  <a:pt x="503" y="1973"/>
                </a:cubicBezTo>
                <a:cubicBezTo>
                  <a:pt x="499" y="2006"/>
                  <a:pt x="381" y="2019"/>
                  <a:pt x="366" y="2023"/>
                </a:cubicBezTo>
                <a:cubicBezTo>
                  <a:pt x="312" y="2037"/>
                  <a:pt x="257" y="2057"/>
                  <a:pt x="203" y="2073"/>
                </a:cubicBezTo>
                <a:cubicBezTo>
                  <a:pt x="178" y="2080"/>
                  <a:pt x="153" y="2090"/>
                  <a:pt x="128" y="2098"/>
                </a:cubicBezTo>
                <a:cubicBezTo>
                  <a:pt x="115" y="2102"/>
                  <a:pt x="90" y="2111"/>
                  <a:pt x="90" y="2111"/>
                </a:cubicBezTo>
                <a:cubicBezTo>
                  <a:pt x="58" y="2160"/>
                  <a:pt x="0" y="2193"/>
                  <a:pt x="78" y="2198"/>
                </a:cubicBezTo>
                <a:cubicBezTo>
                  <a:pt x="207" y="2206"/>
                  <a:pt x="337" y="2207"/>
                  <a:pt x="466" y="2211"/>
                </a:cubicBezTo>
                <a:cubicBezTo>
                  <a:pt x="701" y="2257"/>
                  <a:pt x="941" y="2230"/>
                  <a:pt x="1179" y="2223"/>
                </a:cubicBezTo>
                <a:cubicBezTo>
                  <a:pt x="1184" y="2216"/>
                  <a:pt x="1226" y="2165"/>
                  <a:pt x="1217" y="2148"/>
                </a:cubicBezTo>
                <a:cubicBezTo>
                  <a:pt x="1211" y="2136"/>
                  <a:pt x="1192" y="2140"/>
                  <a:pt x="1179" y="2136"/>
                </a:cubicBezTo>
                <a:cubicBezTo>
                  <a:pt x="1154" y="2119"/>
                  <a:pt x="1134" y="2090"/>
                  <a:pt x="1104" y="2086"/>
                </a:cubicBezTo>
                <a:cubicBezTo>
                  <a:pt x="1029" y="2076"/>
                  <a:pt x="1008" y="2076"/>
                  <a:pt x="942" y="2061"/>
                </a:cubicBezTo>
                <a:cubicBezTo>
                  <a:pt x="875" y="2046"/>
                  <a:pt x="808" y="2027"/>
                  <a:pt x="741" y="2011"/>
                </a:cubicBezTo>
                <a:cubicBezTo>
                  <a:pt x="676" y="1967"/>
                  <a:pt x="622" y="1969"/>
                  <a:pt x="541" y="1960"/>
                </a:cubicBezTo>
                <a:cubicBezTo>
                  <a:pt x="461" y="1842"/>
                  <a:pt x="550" y="1770"/>
                  <a:pt x="641" y="1710"/>
                </a:cubicBezTo>
                <a:cubicBezTo>
                  <a:pt x="693" y="1631"/>
                  <a:pt x="750" y="1634"/>
                  <a:pt x="841" y="1622"/>
                </a:cubicBezTo>
                <a:cubicBezTo>
                  <a:pt x="879" y="1626"/>
                  <a:pt x="936" y="1602"/>
                  <a:pt x="954" y="1635"/>
                </a:cubicBezTo>
                <a:cubicBezTo>
                  <a:pt x="964" y="1654"/>
                  <a:pt x="922" y="1817"/>
                  <a:pt x="954" y="1873"/>
                </a:cubicBezTo>
                <a:cubicBezTo>
                  <a:pt x="965" y="1893"/>
                  <a:pt x="1010" y="1904"/>
                  <a:pt x="1029" y="1910"/>
                </a:cubicBezTo>
                <a:cubicBezTo>
                  <a:pt x="1083" y="1906"/>
                  <a:pt x="1138" y="1907"/>
                  <a:pt x="1192" y="1898"/>
                </a:cubicBezTo>
                <a:cubicBezTo>
                  <a:pt x="1232" y="1891"/>
                  <a:pt x="1259" y="1853"/>
                  <a:pt x="1292" y="1835"/>
                </a:cubicBezTo>
                <a:cubicBezTo>
                  <a:pt x="1315" y="1822"/>
                  <a:pt x="1342" y="1819"/>
                  <a:pt x="1367" y="1810"/>
                </a:cubicBezTo>
                <a:cubicBezTo>
                  <a:pt x="1399" y="1762"/>
                  <a:pt x="1406" y="1730"/>
                  <a:pt x="1417" y="1672"/>
                </a:cubicBezTo>
                <a:cubicBezTo>
                  <a:pt x="1413" y="1555"/>
                  <a:pt x="1413" y="1438"/>
                  <a:pt x="1405" y="1322"/>
                </a:cubicBezTo>
                <a:cubicBezTo>
                  <a:pt x="1399" y="1225"/>
                  <a:pt x="1267" y="1185"/>
                  <a:pt x="1192" y="1159"/>
                </a:cubicBezTo>
                <a:cubicBezTo>
                  <a:pt x="1150" y="1163"/>
                  <a:pt x="1108" y="1162"/>
                  <a:pt x="1067" y="1172"/>
                </a:cubicBezTo>
                <a:cubicBezTo>
                  <a:pt x="1052" y="1175"/>
                  <a:pt x="1042" y="1190"/>
                  <a:pt x="1029" y="1197"/>
                </a:cubicBezTo>
                <a:cubicBezTo>
                  <a:pt x="979" y="1225"/>
                  <a:pt x="948" y="1248"/>
                  <a:pt x="904" y="1284"/>
                </a:cubicBezTo>
                <a:cubicBezTo>
                  <a:pt x="892" y="1294"/>
                  <a:pt x="877" y="1299"/>
                  <a:pt x="866" y="1309"/>
                </a:cubicBezTo>
                <a:cubicBezTo>
                  <a:pt x="840" y="1332"/>
                  <a:pt x="791" y="1384"/>
                  <a:pt x="791" y="1384"/>
                </a:cubicBezTo>
                <a:cubicBezTo>
                  <a:pt x="787" y="1401"/>
                  <a:pt x="784" y="1418"/>
                  <a:pt x="779" y="1435"/>
                </a:cubicBezTo>
                <a:cubicBezTo>
                  <a:pt x="775" y="1448"/>
                  <a:pt x="779" y="1472"/>
                  <a:pt x="766" y="1472"/>
                </a:cubicBezTo>
                <a:cubicBezTo>
                  <a:pt x="753" y="1472"/>
                  <a:pt x="758" y="1447"/>
                  <a:pt x="754" y="1435"/>
                </a:cubicBezTo>
                <a:cubicBezTo>
                  <a:pt x="746" y="1406"/>
                  <a:pt x="736" y="1377"/>
                  <a:pt x="729" y="1347"/>
                </a:cubicBezTo>
                <a:cubicBezTo>
                  <a:pt x="694" y="1207"/>
                  <a:pt x="664" y="1070"/>
                  <a:pt x="616" y="934"/>
                </a:cubicBezTo>
                <a:cubicBezTo>
                  <a:pt x="623" y="724"/>
                  <a:pt x="595" y="601"/>
                  <a:pt x="654" y="433"/>
                </a:cubicBezTo>
                <a:cubicBezTo>
                  <a:pt x="682" y="249"/>
                  <a:pt x="669" y="324"/>
                  <a:pt x="691" y="207"/>
                </a:cubicBezTo>
                <a:cubicBezTo>
                  <a:pt x="687" y="145"/>
                  <a:pt x="704" y="77"/>
                  <a:pt x="679" y="20"/>
                </a:cubicBezTo>
                <a:cubicBezTo>
                  <a:pt x="671" y="0"/>
                  <a:pt x="635" y="42"/>
                  <a:pt x="616" y="32"/>
                </a:cubicBezTo>
                <a:cubicBezTo>
                  <a:pt x="603" y="25"/>
                  <a:pt x="641" y="15"/>
                  <a:pt x="654" y="7"/>
                </a:cubicBezTo>
                <a:close/>
              </a:path>
            </a:pathLst>
          </a:custGeom>
          <a:solidFill>
            <a:schemeClr val="bg1">
              <a:alpha val="50195"/>
            </a:scheme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19463" name="Freeform 7">
            <a:extLst>
              <a:ext uri="{FF2B5EF4-FFF2-40B4-BE49-F238E27FC236}">
                <a16:creationId xmlns:a16="http://schemas.microsoft.com/office/drawing/2014/main" id="{98F93A4E-DECB-4E7B-384F-1880E208178E}"/>
              </a:ext>
            </a:extLst>
          </p:cNvPr>
          <p:cNvSpPr>
            <a:spLocks/>
          </p:cNvSpPr>
          <p:nvPr/>
        </p:nvSpPr>
        <p:spPr bwMode="auto">
          <a:xfrm>
            <a:off x="4416426" y="2743200"/>
            <a:ext cx="1878013" cy="338138"/>
          </a:xfrm>
          <a:custGeom>
            <a:avLst/>
            <a:gdLst>
              <a:gd name="T0" fmla="*/ 2147483646 w 1183"/>
              <a:gd name="T1" fmla="*/ 2147483646 h 213"/>
              <a:gd name="T2" fmla="*/ 2147483646 w 1183"/>
              <a:gd name="T3" fmla="*/ 2147483646 h 213"/>
              <a:gd name="T4" fmla="*/ 2147483646 w 1183"/>
              <a:gd name="T5" fmla="*/ 2147483646 h 213"/>
              <a:gd name="T6" fmla="*/ 2147483646 w 1183"/>
              <a:gd name="T7" fmla="*/ 2147483646 h 213"/>
              <a:gd name="T8" fmla="*/ 2147483646 w 1183"/>
              <a:gd name="T9" fmla="*/ 2147483646 h 213"/>
              <a:gd name="T10" fmla="*/ 2147483646 w 1183"/>
              <a:gd name="T11" fmla="*/ 2147483646 h 213"/>
              <a:gd name="T12" fmla="*/ 2147483646 w 1183"/>
              <a:gd name="T13" fmla="*/ 2147483646 h 213"/>
              <a:gd name="T14" fmla="*/ 2147483646 w 1183"/>
              <a:gd name="T15" fmla="*/ 2147483646 h 213"/>
              <a:gd name="T16" fmla="*/ 2147483646 w 1183"/>
              <a:gd name="T17" fmla="*/ 214748364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3"/>
              <a:gd name="T28" fmla="*/ 0 h 213"/>
              <a:gd name="T29" fmla="*/ 1183 w 1183"/>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3" h="213">
                <a:moveTo>
                  <a:pt x="216" y="213"/>
                </a:moveTo>
                <a:cubicBezTo>
                  <a:pt x="257" y="200"/>
                  <a:pt x="299" y="189"/>
                  <a:pt x="341" y="176"/>
                </a:cubicBezTo>
                <a:cubicBezTo>
                  <a:pt x="504" y="180"/>
                  <a:pt x="666" y="188"/>
                  <a:pt x="829" y="188"/>
                </a:cubicBezTo>
                <a:cubicBezTo>
                  <a:pt x="888" y="188"/>
                  <a:pt x="948" y="190"/>
                  <a:pt x="1005" y="176"/>
                </a:cubicBezTo>
                <a:cubicBezTo>
                  <a:pt x="1034" y="169"/>
                  <a:pt x="1055" y="143"/>
                  <a:pt x="1080" y="126"/>
                </a:cubicBezTo>
                <a:cubicBezTo>
                  <a:pt x="1092" y="118"/>
                  <a:pt x="1117" y="101"/>
                  <a:pt x="1117" y="101"/>
                </a:cubicBezTo>
                <a:cubicBezTo>
                  <a:pt x="1164" y="29"/>
                  <a:pt x="1183" y="22"/>
                  <a:pt x="980" y="76"/>
                </a:cubicBezTo>
                <a:cubicBezTo>
                  <a:pt x="727" y="143"/>
                  <a:pt x="1115" y="127"/>
                  <a:pt x="792" y="138"/>
                </a:cubicBezTo>
                <a:cubicBezTo>
                  <a:pt x="132" y="160"/>
                  <a:pt x="0" y="0"/>
                  <a:pt x="216" y="213"/>
                </a:cubicBezTo>
                <a:close/>
              </a:path>
            </a:pathLst>
          </a:cu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19464" name="Oval 8">
            <a:extLst>
              <a:ext uri="{FF2B5EF4-FFF2-40B4-BE49-F238E27FC236}">
                <a16:creationId xmlns:a16="http://schemas.microsoft.com/office/drawing/2014/main" id="{3C7E4B69-9CA4-BC49-6817-11AA30DD82AB}"/>
              </a:ext>
            </a:extLst>
          </p:cNvPr>
          <p:cNvSpPr>
            <a:spLocks noChangeArrowheads="1"/>
          </p:cNvSpPr>
          <p:nvPr/>
        </p:nvSpPr>
        <p:spPr bwMode="auto">
          <a:xfrm>
            <a:off x="7924800" y="1357313"/>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65" name="Oval 9">
            <a:extLst>
              <a:ext uri="{FF2B5EF4-FFF2-40B4-BE49-F238E27FC236}">
                <a16:creationId xmlns:a16="http://schemas.microsoft.com/office/drawing/2014/main" id="{C4206090-74D6-366A-BE03-C05550E53B0B}"/>
              </a:ext>
            </a:extLst>
          </p:cNvPr>
          <p:cNvSpPr>
            <a:spLocks noChangeArrowheads="1"/>
          </p:cNvSpPr>
          <p:nvPr/>
        </p:nvSpPr>
        <p:spPr bwMode="auto">
          <a:xfrm>
            <a:off x="6858000" y="1978025"/>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66" name="Oval 10">
            <a:extLst>
              <a:ext uri="{FF2B5EF4-FFF2-40B4-BE49-F238E27FC236}">
                <a16:creationId xmlns:a16="http://schemas.microsoft.com/office/drawing/2014/main" id="{A37F9E58-2A23-BF41-A314-D4D9599601A9}"/>
              </a:ext>
            </a:extLst>
          </p:cNvPr>
          <p:cNvSpPr>
            <a:spLocks noChangeArrowheads="1"/>
          </p:cNvSpPr>
          <p:nvPr/>
        </p:nvSpPr>
        <p:spPr bwMode="auto">
          <a:xfrm>
            <a:off x="7239000" y="167005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67" name="Oval 11">
            <a:extLst>
              <a:ext uri="{FF2B5EF4-FFF2-40B4-BE49-F238E27FC236}">
                <a16:creationId xmlns:a16="http://schemas.microsoft.com/office/drawing/2014/main" id="{952AAA8D-F824-6C0C-446C-E42F58C6A0E8}"/>
              </a:ext>
            </a:extLst>
          </p:cNvPr>
          <p:cNvSpPr>
            <a:spLocks noChangeArrowheads="1"/>
          </p:cNvSpPr>
          <p:nvPr/>
        </p:nvSpPr>
        <p:spPr bwMode="auto">
          <a:xfrm>
            <a:off x="7943850" y="270510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68" name="Oval 12">
            <a:extLst>
              <a:ext uri="{FF2B5EF4-FFF2-40B4-BE49-F238E27FC236}">
                <a16:creationId xmlns:a16="http://schemas.microsoft.com/office/drawing/2014/main" id="{04951D62-357E-C950-A02E-937D08B12A21}"/>
              </a:ext>
            </a:extLst>
          </p:cNvPr>
          <p:cNvSpPr>
            <a:spLocks noChangeArrowheads="1"/>
          </p:cNvSpPr>
          <p:nvPr/>
        </p:nvSpPr>
        <p:spPr bwMode="auto">
          <a:xfrm>
            <a:off x="7977188" y="3916363"/>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69" name="Oval 13">
            <a:extLst>
              <a:ext uri="{FF2B5EF4-FFF2-40B4-BE49-F238E27FC236}">
                <a16:creationId xmlns:a16="http://schemas.microsoft.com/office/drawing/2014/main" id="{D6A5DF8E-7E35-8210-D650-1C0463086955}"/>
              </a:ext>
            </a:extLst>
          </p:cNvPr>
          <p:cNvSpPr>
            <a:spLocks noChangeArrowheads="1"/>
          </p:cNvSpPr>
          <p:nvPr/>
        </p:nvSpPr>
        <p:spPr bwMode="auto">
          <a:xfrm>
            <a:off x="7626350" y="464820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0" name="Oval 14">
            <a:extLst>
              <a:ext uri="{FF2B5EF4-FFF2-40B4-BE49-F238E27FC236}">
                <a16:creationId xmlns:a16="http://schemas.microsoft.com/office/drawing/2014/main" id="{7D8226AA-6562-8BC4-25FE-00E9194D1961}"/>
              </a:ext>
            </a:extLst>
          </p:cNvPr>
          <p:cNvSpPr>
            <a:spLocks noChangeArrowheads="1"/>
          </p:cNvSpPr>
          <p:nvPr/>
        </p:nvSpPr>
        <p:spPr bwMode="auto">
          <a:xfrm>
            <a:off x="5629275" y="2392363"/>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1" name="Oval 15">
            <a:extLst>
              <a:ext uri="{FF2B5EF4-FFF2-40B4-BE49-F238E27FC236}">
                <a16:creationId xmlns:a16="http://schemas.microsoft.com/office/drawing/2014/main" id="{CA49146C-47C9-ECF2-4BB0-433D70CDED36}"/>
              </a:ext>
            </a:extLst>
          </p:cNvPr>
          <p:cNvSpPr>
            <a:spLocks noChangeArrowheads="1"/>
          </p:cNvSpPr>
          <p:nvPr/>
        </p:nvSpPr>
        <p:spPr bwMode="auto">
          <a:xfrm>
            <a:off x="5260975" y="208280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2" name="Oval 16">
            <a:extLst>
              <a:ext uri="{FF2B5EF4-FFF2-40B4-BE49-F238E27FC236}">
                <a16:creationId xmlns:a16="http://schemas.microsoft.com/office/drawing/2014/main" id="{A9593C38-7C52-1D3D-F594-F80F531A6881}"/>
              </a:ext>
            </a:extLst>
          </p:cNvPr>
          <p:cNvSpPr>
            <a:spLocks noChangeArrowheads="1"/>
          </p:cNvSpPr>
          <p:nvPr/>
        </p:nvSpPr>
        <p:spPr bwMode="auto">
          <a:xfrm>
            <a:off x="4859338" y="462280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3" name="Oval 17">
            <a:extLst>
              <a:ext uri="{FF2B5EF4-FFF2-40B4-BE49-F238E27FC236}">
                <a16:creationId xmlns:a16="http://schemas.microsoft.com/office/drawing/2014/main" id="{53222DF4-3C36-B78B-4D5F-410027F5F478}"/>
              </a:ext>
            </a:extLst>
          </p:cNvPr>
          <p:cNvSpPr>
            <a:spLocks noChangeArrowheads="1"/>
          </p:cNvSpPr>
          <p:nvPr/>
        </p:nvSpPr>
        <p:spPr bwMode="auto">
          <a:xfrm>
            <a:off x="6727825" y="2376488"/>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4" name="Oval 18">
            <a:extLst>
              <a:ext uri="{FF2B5EF4-FFF2-40B4-BE49-F238E27FC236}">
                <a16:creationId xmlns:a16="http://schemas.microsoft.com/office/drawing/2014/main" id="{FD948D36-69A1-711B-55BC-86B905EA49DB}"/>
              </a:ext>
            </a:extLst>
          </p:cNvPr>
          <p:cNvSpPr>
            <a:spLocks noChangeArrowheads="1"/>
          </p:cNvSpPr>
          <p:nvPr/>
        </p:nvSpPr>
        <p:spPr bwMode="auto">
          <a:xfrm>
            <a:off x="4875213" y="2017713"/>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5" name="Oval 19">
            <a:extLst>
              <a:ext uri="{FF2B5EF4-FFF2-40B4-BE49-F238E27FC236}">
                <a16:creationId xmlns:a16="http://schemas.microsoft.com/office/drawing/2014/main" id="{C60BA1E2-7CAE-B286-B979-BBC3492F75B5}"/>
              </a:ext>
            </a:extLst>
          </p:cNvPr>
          <p:cNvSpPr>
            <a:spLocks noChangeArrowheads="1"/>
          </p:cNvSpPr>
          <p:nvPr/>
        </p:nvSpPr>
        <p:spPr bwMode="auto">
          <a:xfrm>
            <a:off x="5676900" y="1323975"/>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6" name="Oval 20">
            <a:extLst>
              <a:ext uri="{FF2B5EF4-FFF2-40B4-BE49-F238E27FC236}">
                <a16:creationId xmlns:a16="http://schemas.microsoft.com/office/drawing/2014/main" id="{A5B38D51-595A-F07B-1776-B6CB1AF44C6E}"/>
              </a:ext>
            </a:extLst>
          </p:cNvPr>
          <p:cNvSpPr>
            <a:spLocks noChangeArrowheads="1"/>
          </p:cNvSpPr>
          <p:nvPr/>
        </p:nvSpPr>
        <p:spPr bwMode="auto">
          <a:xfrm>
            <a:off x="7713663" y="2514600"/>
            <a:ext cx="152400" cy="152400"/>
          </a:xfrm>
          <a:prstGeom prst="ellipse">
            <a:avLst/>
          </a:prstGeom>
          <a:solidFill>
            <a:srgbClr val="FF0000">
              <a:alpha val="5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p>
        </p:txBody>
      </p:sp>
      <p:sp>
        <p:nvSpPr>
          <p:cNvPr id="19477" name="Text Box 21">
            <a:extLst>
              <a:ext uri="{FF2B5EF4-FFF2-40B4-BE49-F238E27FC236}">
                <a16:creationId xmlns:a16="http://schemas.microsoft.com/office/drawing/2014/main" id="{661CBFB0-AF2C-0FD3-EF14-0DEC93592FDD}"/>
              </a:ext>
            </a:extLst>
          </p:cNvPr>
          <p:cNvSpPr txBox="1">
            <a:spLocks noChangeArrowheads="1"/>
          </p:cNvSpPr>
          <p:nvPr/>
        </p:nvSpPr>
        <p:spPr bwMode="auto">
          <a:xfrm>
            <a:off x="4800601" y="6019800"/>
            <a:ext cx="362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Garamond" panose="02020404030301010803" pitchFamily="18" charset="0"/>
              </a:rPr>
              <a:t>RED</a:t>
            </a:r>
            <a:r>
              <a:rPr lang="en-US" altLang="en-US" sz="1800">
                <a:latin typeface="Garamond" panose="02020404030301010803" pitchFamily="18" charset="0"/>
              </a:rPr>
              <a:t> </a:t>
            </a:r>
            <a:r>
              <a:rPr lang="en-US" altLang="en-US" sz="1800">
                <a:solidFill>
                  <a:srgbClr val="000000"/>
                </a:solidFill>
                <a:latin typeface="Garamond" panose="02020404030301010803" pitchFamily="18" charset="0"/>
              </a:rPr>
              <a:t>= Male</a:t>
            </a:r>
            <a:r>
              <a:rPr lang="en-US" altLang="en-US" sz="1800">
                <a:latin typeface="Garamond" panose="02020404030301010803" pitchFamily="18" charset="0"/>
              </a:rPr>
              <a:t>               </a:t>
            </a:r>
            <a:r>
              <a:rPr lang="en-US" altLang="en-US" sz="1800">
                <a:solidFill>
                  <a:schemeClr val="bg1"/>
                </a:solidFill>
                <a:latin typeface="Garamond" panose="02020404030301010803" pitchFamily="18" charset="0"/>
              </a:rPr>
              <a:t>Black</a:t>
            </a:r>
            <a:r>
              <a:rPr lang="en-US" altLang="en-US" sz="1800">
                <a:latin typeface="Garamond" panose="02020404030301010803" pitchFamily="18" charset="0"/>
              </a:rPr>
              <a:t> </a:t>
            </a:r>
            <a:r>
              <a:rPr lang="en-US" altLang="en-US" sz="1800">
                <a:solidFill>
                  <a:srgbClr val="000000"/>
                </a:solidFill>
                <a:latin typeface="Garamond" panose="02020404030301010803" pitchFamily="18" charset="0"/>
              </a:rPr>
              <a:t>= Female</a:t>
            </a:r>
          </a:p>
        </p:txBody>
      </p:sp>
    </p:spTree>
    <p:extLst>
      <p:ext uri="{BB962C8B-B14F-4D97-AF65-F5344CB8AC3E}">
        <p14:creationId xmlns:p14="http://schemas.microsoft.com/office/powerpoint/2010/main" val="277378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E7A601-6B3E-B55D-50B7-DA7EBB559B15}"/>
              </a:ext>
            </a:extLst>
          </p:cNvPr>
          <p:cNvSpPr>
            <a:spLocks noGrp="1" noChangeArrowheads="1"/>
          </p:cNvSpPr>
          <p:nvPr>
            <p:ph type="title"/>
          </p:nvPr>
        </p:nvSpPr>
        <p:spPr>
          <a:xfrm>
            <a:off x="66501" y="70658"/>
            <a:ext cx="3614651" cy="1143000"/>
          </a:xfrm>
        </p:spPr>
        <p:txBody>
          <a:bodyPr/>
          <a:lstStyle/>
          <a:p>
            <a:r>
              <a:rPr lang="en-US" altLang="en-US" dirty="0"/>
              <a:t>Classification</a:t>
            </a:r>
          </a:p>
        </p:txBody>
      </p:sp>
      <p:sp>
        <p:nvSpPr>
          <p:cNvPr id="29699" name="Rectangle 3">
            <a:extLst>
              <a:ext uri="{FF2B5EF4-FFF2-40B4-BE49-F238E27FC236}">
                <a16:creationId xmlns:a16="http://schemas.microsoft.com/office/drawing/2014/main" id="{D9724DCB-5BC2-3D1D-5CE4-B323B5AD78D2}"/>
              </a:ext>
            </a:extLst>
          </p:cNvPr>
          <p:cNvSpPr>
            <a:spLocks noGrp="1" noChangeArrowheads="1"/>
          </p:cNvSpPr>
          <p:nvPr>
            <p:ph type="body" sz="half" idx="1"/>
          </p:nvPr>
        </p:nvSpPr>
        <p:spPr>
          <a:xfrm>
            <a:off x="216130" y="1213658"/>
            <a:ext cx="5702531" cy="5334000"/>
          </a:xfrm>
        </p:spPr>
        <p:txBody>
          <a:bodyPr/>
          <a:lstStyle/>
          <a:p>
            <a:pPr marL="533400" indent="-533400" algn="l" rtl="0">
              <a:lnSpc>
                <a:spcPct val="150000"/>
              </a:lnSpc>
              <a:buFontTx/>
              <a:buAutoNum type="arabicPeriod"/>
            </a:pPr>
            <a:r>
              <a:rPr lang="en-US" altLang="en-US" sz="2400" b="1" dirty="0">
                <a:solidFill>
                  <a:srgbClr val="FF0000"/>
                </a:solidFill>
              </a:rPr>
              <a:t>Order Cyclophllidea</a:t>
            </a:r>
            <a:endParaRPr lang="en-US" altLang="en-US" sz="2900" dirty="0">
              <a:solidFill>
                <a:srgbClr val="FF0000"/>
              </a:solidFill>
            </a:endParaRPr>
          </a:p>
          <a:p>
            <a:pPr marL="1295400" lvl="2" indent="-381000" algn="l" rtl="0">
              <a:lnSpc>
                <a:spcPct val="150000"/>
              </a:lnSpc>
              <a:buFontTx/>
              <a:buAutoNum type="arabicPeriod"/>
            </a:pPr>
            <a:r>
              <a:rPr lang="en-US" altLang="en-US" sz="2500" b="1" i="1" dirty="0">
                <a:solidFill>
                  <a:schemeClr val="tx2"/>
                </a:solidFill>
              </a:rPr>
              <a:t>T. saginata</a:t>
            </a:r>
          </a:p>
          <a:p>
            <a:pPr marL="1295400" lvl="2" indent="-381000" algn="l" rtl="0">
              <a:lnSpc>
                <a:spcPct val="150000"/>
              </a:lnSpc>
              <a:buFontTx/>
              <a:buAutoNum type="arabicPeriod"/>
            </a:pPr>
            <a:r>
              <a:rPr lang="en-US" altLang="en-US" sz="2500" b="1" i="1" dirty="0">
                <a:solidFill>
                  <a:schemeClr val="tx2"/>
                </a:solidFill>
              </a:rPr>
              <a:t>T. solium</a:t>
            </a:r>
          </a:p>
          <a:p>
            <a:pPr marL="1295400" lvl="2" indent="-381000" algn="l" rtl="0">
              <a:lnSpc>
                <a:spcPct val="150000"/>
              </a:lnSpc>
              <a:buFontTx/>
              <a:buAutoNum type="arabicPeriod"/>
            </a:pPr>
            <a:r>
              <a:rPr lang="en-US" altLang="en-US" sz="2500" b="1" i="1" dirty="0">
                <a:solidFill>
                  <a:schemeClr val="tx2"/>
                </a:solidFill>
              </a:rPr>
              <a:t>Hymenolepis spp.</a:t>
            </a:r>
          </a:p>
          <a:p>
            <a:pPr marL="1295400" lvl="2" indent="-381000" algn="l" rtl="0">
              <a:lnSpc>
                <a:spcPct val="150000"/>
              </a:lnSpc>
              <a:buFontTx/>
              <a:buAutoNum type="arabicPeriod"/>
            </a:pPr>
            <a:r>
              <a:rPr lang="en-US" altLang="en-US" sz="2500" b="1" i="1" dirty="0">
                <a:solidFill>
                  <a:schemeClr val="tx2"/>
                </a:solidFill>
              </a:rPr>
              <a:t>Echinococcus granulosus</a:t>
            </a:r>
          </a:p>
          <a:p>
            <a:pPr marL="533400" indent="-533400" algn="l" rtl="0">
              <a:lnSpc>
                <a:spcPct val="150000"/>
              </a:lnSpc>
              <a:buFontTx/>
              <a:buAutoNum type="arabicPeriod"/>
            </a:pPr>
            <a:r>
              <a:rPr lang="en-US" altLang="en-US" sz="2400" b="1" dirty="0">
                <a:solidFill>
                  <a:srgbClr val="FF0000"/>
                </a:solidFill>
              </a:rPr>
              <a:t>Order Pseudopyllidea</a:t>
            </a:r>
          </a:p>
          <a:p>
            <a:pPr marL="914400" lvl="1" indent="-457200" algn="l" rtl="0">
              <a:lnSpc>
                <a:spcPct val="150000"/>
              </a:lnSpc>
              <a:buFontTx/>
              <a:buAutoNum type="arabicPeriod"/>
            </a:pPr>
            <a:r>
              <a:rPr lang="en-US" altLang="en-US" sz="2500" b="1" i="1" dirty="0">
                <a:solidFill>
                  <a:schemeClr val="tx2"/>
                </a:solidFill>
              </a:rPr>
              <a:t>Diphyllobothrium latum</a:t>
            </a:r>
            <a:endParaRPr lang="en-US" altLang="en-US" sz="1800" dirty="0"/>
          </a:p>
          <a:p>
            <a:pPr marL="533400" indent="-533400">
              <a:lnSpc>
                <a:spcPct val="80000"/>
              </a:lnSpc>
            </a:pPr>
            <a:endParaRPr lang="en-US" altLang="en-US" sz="2000" dirty="0"/>
          </a:p>
        </p:txBody>
      </p:sp>
    </p:spTree>
    <p:extLst>
      <p:ext uri="{BB962C8B-B14F-4D97-AF65-F5344CB8AC3E}">
        <p14:creationId xmlns:p14="http://schemas.microsoft.com/office/powerpoint/2010/main" val="314378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7F4C-36A8-C423-4681-5AF4AD7D9224}"/>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52E2F85A-32B7-8C21-EF15-F746EAC4EB3A}"/>
              </a:ext>
            </a:extLst>
          </p:cNvPr>
          <p:cNvSpPr>
            <a:spLocks noGrp="1" noChangeArrowheads="1"/>
          </p:cNvSpPr>
          <p:nvPr>
            <p:ph type="body" idx="1"/>
          </p:nvPr>
        </p:nvSpPr>
        <p:spPr>
          <a:xfrm>
            <a:off x="60959" y="802178"/>
            <a:ext cx="11942619" cy="5867400"/>
          </a:xfrm>
        </p:spPr>
        <p:txBody>
          <a:bodyPr>
            <a:normAutofit fontScale="85000" lnSpcReduction="10000"/>
          </a:bodyPr>
          <a:lstStyle/>
          <a:p>
            <a:pPr algn="l" rtl="0">
              <a:lnSpc>
                <a:spcPct val="150000"/>
              </a:lnSpc>
            </a:pPr>
            <a:r>
              <a:rPr lang="en-US" altLang="en-US" sz="2800" b="1" i="1" dirty="0"/>
              <a:t>Geographical  Distribution:-</a:t>
            </a:r>
            <a:r>
              <a:rPr lang="en-US" altLang="en-US" sz="2800" dirty="0"/>
              <a:t> </a:t>
            </a:r>
          </a:p>
          <a:p>
            <a:pPr lvl="1" algn="l" rtl="0">
              <a:lnSpc>
                <a:spcPct val="150000"/>
              </a:lnSpc>
            </a:pPr>
            <a:r>
              <a:rPr lang="en-US" altLang="en-US" sz="2800" b="1" i="1" dirty="0">
                <a:solidFill>
                  <a:srgbClr val="FF6600"/>
                </a:solidFill>
                <a:latin typeface="Tahoma" panose="020B0604030504040204" pitchFamily="34" charset="0"/>
              </a:rPr>
              <a:t>T. saginata</a:t>
            </a:r>
            <a:endParaRPr lang="en-US" altLang="en-US" sz="2800" dirty="0">
              <a:latin typeface="Tahoma" panose="020B0604030504040204" pitchFamily="34" charset="0"/>
            </a:endParaRPr>
          </a:p>
          <a:p>
            <a:pPr lvl="2" algn="l" rtl="0">
              <a:lnSpc>
                <a:spcPct val="150000"/>
              </a:lnSpc>
            </a:pPr>
            <a:r>
              <a:rPr lang="en-US" altLang="en-US" sz="3800" dirty="0"/>
              <a:t>Worldwide distribution where cattle are raised, and beef is eaten raw or under cooked.</a:t>
            </a:r>
          </a:p>
          <a:p>
            <a:pPr lvl="1" algn="l" rtl="0">
              <a:lnSpc>
                <a:spcPct val="150000"/>
              </a:lnSpc>
            </a:pPr>
            <a:r>
              <a:rPr lang="en-US" altLang="en-US" sz="2800" b="1" i="1" dirty="0">
                <a:solidFill>
                  <a:srgbClr val="FF6600"/>
                </a:solidFill>
                <a:latin typeface="Tahoma" panose="020B0604030504040204" pitchFamily="34" charset="0"/>
              </a:rPr>
              <a:t>T. solium</a:t>
            </a:r>
            <a:endParaRPr lang="en-US" altLang="en-US" sz="2800" dirty="0">
              <a:latin typeface="Tahoma" panose="020B0604030504040204" pitchFamily="34" charset="0"/>
            </a:endParaRPr>
          </a:p>
          <a:p>
            <a:pPr lvl="2" algn="l" rtl="0">
              <a:lnSpc>
                <a:spcPct val="150000"/>
              </a:lnSpc>
            </a:pPr>
            <a:r>
              <a:rPr lang="en-US" altLang="en-US" sz="3200" dirty="0">
                <a:latin typeface="Tahoma" panose="020B0604030504040204" pitchFamily="34" charset="0"/>
              </a:rPr>
              <a:t>Not widely distributed as </a:t>
            </a:r>
            <a:r>
              <a:rPr lang="en-US" altLang="en-US" sz="3200" i="1" dirty="0">
                <a:latin typeface="Tahoma" panose="020B0604030504040204" pitchFamily="34" charset="0"/>
              </a:rPr>
              <a:t>T. saginata</a:t>
            </a:r>
            <a:r>
              <a:rPr lang="en-US" altLang="en-US" sz="3200" dirty="0">
                <a:latin typeface="Tahoma" panose="020B0604030504040204" pitchFamily="34" charset="0"/>
              </a:rPr>
              <a:t>. </a:t>
            </a:r>
          </a:p>
          <a:p>
            <a:pPr lvl="2" algn="l" rtl="0">
              <a:lnSpc>
                <a:spcPct val="150000"/>
              </a:lnSpc>
            </a:pPr>
            <a:r>
              <a:rPr lang="en-US" altLang="en-US" sz="3200" dirty="0">
                <a:latin typeface="Tahoma" panose="020B0604030504040204" pitchFamily="34" charset="0"/>
              </a:rPr>
              <a:t>Common in all areas where raw or partially cooked pork is eaten.  </a:t>
            </a:r>
          </a:p>
          <a:p>
            <a:pPr lvl="2" algn="l" rtl="0">
              <a:lnSpc>
                <a:spcPct val="150000"/>
              </a:lnSpc>
            </a:pPr>
            <a:r>
              <a:rPr lang="en-US" altLang="en-US" sz="3200" dirty="0">
                <a:latin typeface="Tahoma" panose="020B0604030504040204" pitchFamily="34" charset="0"/>
              </a:rPr>
              <a:t>Common throughout Mexico, South America and southern Africa &amp; southern Europe. </a:t>
            </a:r>
          </a:p>
        </p:txBody>
      </p:sp>
      <p:sp>
        <p:nvSpPr>
          <p:cNvPr id="32771" name="Rectangle 3">
            <a:extLst>
              <a:ext uri="{FF2B5EF4-FFF2-40B4-BE49-F238E27FC236}">
                <a16:creationId xmlns:a16="http://schemas.microsoft.com/office/drawing/2014/main" id="{F63B71A3-F9CC-42D4-EE2C-071242C50DC3}"/>
              </a:ext>
            </a:extLst>
          </p:cNvPr>
          <p:cNvSpPr>
            <a:spLocks noGrp="1" noRot="1" noChangeArrowheads="1"/>
          </p:cNvSpPr>
          <p:nvPr>
            <p:ph type="title"/>
          </p:nvPr>
        </p:nvSpPr>
        <p:spPr>
          <a:xfrm>
            <a:off x="60960" y="0"/>
            <a:ext cx="3609109" cy="762000"/>
          </a:xfrm>
          <a:effectLst>
            <a:outerShdw dist="56796" dir="1593903" algn="ctr" rotWithShape="0">
              <a:schemeClr val="bg2"/>
            </a:outerShdw>
          </a:effectLst>
        </p:spPr>
        <p:txBody>
          <a:bodyPr/>
          <a:lstStyle/>
          <a:p>
            <a:r>
              <a:rPr lang="en-US" altLang="en-US" b="1" i="1" dirty="0"/>
              <a:t>Taenia species</a:t>
            </a:r>
            <a:endParaRPr lang="en-US" altLang="en-US" b="1" dirty="0"/>
          </a:p>
        </p:txBody>
      </p:sp>
    </p:spTree>
    <p:extLst>
      <p:ext uri="{BB962C8B-B14F-4D97-AF65-F5344CB8AC3E}">
        <p14:creationId xmlns:p14="http://schemas.microsoft.com/office/powerpoint/2010/main" val="194278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CCFB8-DC13-C71C-BB24-AE96473AF03F}"/>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50F7C6A8-0C28-0789-3FE0-B734402CF499}"/>
              </a:ext>
            </a:extLst>
          </p:cNvPr>
          <p:cNvSpPr>
            <a:spLocks noGrp="1" noChangeArrowheads="1"/>
          </p:cNvSpPr>
          <p:nvPr>
            <p:ph type="title"/>
          </p:nvPr>
        </p:nvSpPr>
        <p:spPr>
          <a:xfrm>
            <a:off x="3679767" y="60960"/>
            <a:ext cx="3332018" cy="751234"/>
          </a:xfrm>
          <a:effectLst>
            <a:outerShdw dist="56796" dir="1593903" algn="ctr" rotWithShape="0">
              <a:schemeClr val="bg2"/>
            </a:outerShdw>
          </a:effectLst>
        </p:spPr>
        <p:txBody>
          <a:bodyPr>
            <a:normAutofit fontScale="90000"/>
          </a:bodyPr>
          <a:lstStyle/>
          <a:p>
            <a:r>
              <a:rPr lang="en-US" altLang="en-US" sz="3200" dirty="0">
                <a:solidFill>
                  <a:schemeClr val="tx1"/>
                </a:solidFill>
              </a:rPr>
              <a:t>Morphology:</a:t>
            </a:r>
            <a:br>
              <a:rPr lang="en-US" altLang="en-US" sz="3200" dirty="0">
                <a:solidFill>
                  <a:schemeClr val="tx1"/>
                </a:solidFill>
              </a:rPr>
            </a:br>
            <a:endParaRPr lang="en-US" altLang="en-US" sz="3200" dirty="0">
              <a:solidFill>
                <a:schemeClr val="tx1"/>
              </a:solidFill>
            </a:endParaRPr>
          </a:p>
        </p:txBody>
      </p:sp>
      <p:sp>
        <p:nvSpPr>
          <p:cNvPr id="33795" name="Rectangle 3">
            <a:extLst>
              <a:ext uri="{FF2B5EF4-FFF2-40B4-BE49-F238E27FC236}">
                <a16:creationId xmlns:a16="http://schemas.microsoft.com/office/drawing/2014/main" id="{2A62C19D-BC1B-7F65-E11E-A040B0735AB8}"/>
              </a:ext>
            </a:extLst>
          </p:cNvPr>
          <p:cNvSpPr>
            <a:spLocks noGrp="1" noChangeArrowheads="1"/>
          </p:cNvSpPr>
          <p:nvPr>
            <p:ph type="body" sz="half" idx="1"/>
          </p:nvPr>
        </p:nvSpPr>
        <p:spPr>
          <a:xfrm>
            <a:off x="390065" y="1265238"/>
            <a:ext cx="4648200" cy="4114800"/>
          </a:xfrm>
        </p:spPr>
        <p:txBody>
          <a:bodyPr/>
          <a:lstStyle/>
          <a:p>
            <a:pPr algn="l" rtl="0"/>
            <a:r>
              <a:rPr lang="en-US" altLang="en-US" sz="2600" b="1" i="1" dirty="0">
                <a:solidFill>
                  <a:schemeClr val="accent1"/>
                </a:solidFill>
              </a:rPr>
              <a:t>Adult:</a:t>
            </a:r>
            <a:r>
              <a:rPr lang="en-US" altLang="en-US" sz="2600" b="1" dirty="0"/>
              <a:t>   </a:t>
            </a:r>
          </a:p>
          <a:p>
            <a:pPr lvl="1" algn="l" rtl="0"/>
            <a:r>
              <a:rPr lang="en-US" altLang="en-US" sz="3200" dirty="0"/>
              <a:t>Size:  4-10 m long (can reach up to 20 m)</a:t>
            </a:r>
          </a:p>
          <a:p>
            <a:pPr lvl="1" algn="l" rtl="0"/>
            <a:r>
              <a:rPr lang="en-US" altLang="en-US" sz="3200" dirty="0"/>
              <a:t>Color: ivory white </a:t>
            </a:r>
          </a:p>
          <a:p>
            <a:pPr lvl="1" algn="l" rtl="0"/>
            <a:r>
              <a:rPr lang="en-US" altLang="en-US" sz="3200" dirty="0"/>
              <a:t>Strobila : 1000-2000 proglottids</a:t>
            </a:r>
          </a:p>
          <a:p>
            <a:pPr lvl="1" algn="l" rtl="0"/>
            <a:r>
              <a:rPr lang="en-US" altLang="en-US" sz="3200" dirty="0"/>
              <a:t>Mature segment: 1-2cm long</a:t>
            </a:r>
          </a:p>
        </p:txBody>
      </p:sp>
      <p:sp>
        <p:nvSpPr>
          <p:cNvPr id="33796" name="Rectangle 5">
            <a:extLst>
              <a:ext uri="{FF2B5EF4-FFF2-40B4-BE49-F238E27FC236}">
                <a16:creationId xmlns:a16="http://schemas.microsoft.com/office/drawing/2014/main" id="{14DE31E8-7034-2794-15B2-84E4F68E0376}"/>
              </a:ext>
            </a:extLst>
          </p:cNvPr>
          <p:cNvSpPr>
            <a:spLocks noChangeArrowheads="1"/>
          </p:cNvSpPr>
          <p:nvPr/>
        </p:nvSpPr>
        <p:spPr bwMode="auto">
          <a:xfrm>
            <a:off x="444155" y="381000"/>
            <a:ext cx="2301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FF0000"/>
                </a:solidFill>
              </a:rPr>
              <a:t>T. saginata</a:t>
            </a:r>
          </a:p>
        </p:txBody>
      </p:sp>
      <p:sp>
        <p:nvSpPr>
          <p:cNvPr id="33797" name="Rectangle 6">
            <a:extLst>
              <a:ext uri="{FF2B5EF4-FFF2-40B4-BE49-F238E27FC236}">
                <a16:creationId xmlns:a16="http://schemas.microsoft.com/office/drawing/2014/main" id="{9895F23D-14FC-128C-DAEB-7869CE670395}"/>
              </a:ext>
            </a:extLst>
          </p:cNvPr>
          <p:cNvSpPr>
            <a:spLocks noGrp="1" noChangeArrowheads="1"/>
          </p:cNvSpPr>
          <p:nvPr>
            <p:ph type="body" sz="half" idx="2"/>
          </p:nvPr>
        </p:nvSpPr>
        <p:spPr>
          <a:xfrm>
            <a:off x="7000009" y="1022465"/>
            <a:ext cx="4495800" cy="3886200"/>
          </a:xfrm>
        </p:spPr>
        <p:txBody>
          <a:bodyPr/>
          <a:lstStyle/>
          <a:p>
            <a:pPr algn="l" rtl="0"/>
            <a:r>
              <a:rPr lang="en-US" altLang="en-US" b="1" i="1" dirty="0">
                <a:solidFill>
                  <a:schemeClr val="accent1"/>
                </a:solidFill>
              </a:rPr>
              <a:t>Adult</a:t>
            </a:r>
            <a:r>
              <a:rPr lang="en-US" altLang="en-US" b="1" i="1" dirty="0"/>
              <a:t>	</a:t>
            </a:r>
          </a:p>
          <a:p>
            <a:pPr lvl="1" algn="l" rtl="0"/>
            <a:r>
              <a:rPr lang="en-US" altLang="en-US" sz="3200" dirty="0"/>
              <a:t>Size:  2-3m</a:t>
            </a:r>
          </a:p>
          <a:p>
            <a:pPr lvl="1" algn="l" rtl="0"/>
            <a:r>
              <a:rPr lang="en-US" altLang="en-US" sz="3200" dirty="0"/>
              <a:t>Color: pale blue</a:t>
            </a:r>
          </a:p>
          <a:p>
            <a:pPr lvl="1" algn="l" rtl="0"/>
            <a:r>
              <a:rPr lang="en-US" altLang="en-US" sz="3200" i="1" dirty="0"/>
              <a:t>Strobila:</a:t>
            </a:r>
            <a:r>
              <a:rPr lang="en-US" altLang="en-US" sz="3200" b="1" i="1" dirty="0"/>
              <a:t> </a:t>
            </a:r>
            <a:r>
              <a:rPr lang="en-US" altLang="en-US" sz="3200" dirty="0"/>
              <a:t>800-1000 Proglottids</a:t>
            </a:r>
          </a:p>
          <a:p>
            <a:pPr lvl="1" algn="l" rtl="0"/>
            <a:r>
              <a:rPr lang="en-US" altLang="en-US" sz="3200" dirty="0"/>
              <a:t>Mature segment :0.5-1.5 </a:t>
            </a:r>
            <a:r>
              <a:rPr lang="en-US" altLang="en-US" sz="2800" dirty="0"/>
              <a:t>cm</a:t>
            </a:r>
          </a:p>
        </p:txBody>
      </p:sp>
      <p:sp>
        <p:nvSpPr>
          <p:cNvPr id="33798" name="Rectangle 7">
            <a:extLst>
              <a:ext uri="{FF2B5EF4-FFF2-40B4-BE49-F238E27FC236}">
                <a16:creationId xmlns:a16="http://schemas.microsoft.com/office/drawing/2014/main" id="{01DEFD21-E6C1-EE68-99DA-6A4CDEFC5662}"/>
              </a:ext>
            </a:extLst>
          </p:cNvPr>
          <p:cNvSpPr>
            <a:spLocks noChangeArrowheads="1"/>
          </p:cNvSpPr>
          <p:nvPr/>
        </p:nvSpPr>
        <p:spPr bwMode="auto">
          <a:xfrm>
            <a:off x="8578888" y="545494"/>
            <a:ext cx="1965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FF0000"/>
                </a:solidFill>
              </a:rPr>
              <a:t>T. solium</a:t>
            </a:r>
          </a:p>
        </p:txBody>
      </p:sp>
      <p:pic>
        <p:nvPicPr>
          <p:cNvPr id="43017" name="Picture 9">
            <a:extLst>
              <a:ext uri="{FF2B5EF4-FFF2-40B4-BE49-F238E27FC236}">
                <a16:creationId xmlns:a16="http://schemas.microsoft.com/office/drawing/2014/main" id="{6FF2A143-0D2F-0CDE-F66E-018B5CDA7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29" y="4383578"/>
            <a:ext cx="5004262" cy="2413462"/>
          </a:xfrm>
          <a:prstGeom prst="rect">
            <a:avLst/>
          </a:prstGeom>
          <a:noFill/>
          <a:ln>
            <a:noFill/>
          </a:ln>
          <a:effectLst>
            <a:outerShdw dist="89803"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29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wipe(left)">
                                      <p:cBhvr>
                                        <p:cTn id="7"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7B3B-B6D1-B331-DF96-3AC9DD43269B}"/>
            </a:ext>
          </a:extLst>
        </p:cNvPr>
        <p:cNvGrpSpPr/>
        <p:nvPr/>
      </p:nvGrpSpPr>
      <p:grpSpPr>
        <a:xfrm>
          <a:off x="0" y="0"/>
          <a:ext cx="0" cy="0"/>
          <a:chOff x="0" y="0"/>
          <a:chExt cx="0" cy="0"/>
        </a:xfrm>
      </p:grpSpPr>
      <p:pic>
        <p:nvPicPr>
          <p:cNvPr id="34818" name="Picture 2" descr="Parasitology">
            <a:extLst>
              <a:ext uri="{FF2B5EF4-FFF2-40B4-BE49-F238E27FC236}">
                <a16:creationId xmlns:a16="http://schemas.microsoft.com/office/drawing/2014/main" id="{75A18ADE-692E-5C05-D8C5-413FDD2CF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19"/>
          <a:stretch>
            <a:fillRect/>
          </a:stretch>
        </p:blipFill>
        <p:spPr bwMode="auto">
          <a:xfrm>
            <a:off x="-83820" y="3573088"/>
            <a:ext cx="463793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D6D9C53C-0303-1DE4-AD0F-A6C80680A11A}"/>
              </a:ext>
            </a:extLst>
          </p:cNvPr>
          <p:cNvSpPr>
            <a:spLocks noGrp="1" noChangeArrowheads="1"/>
          </p:cNvSpPr>
          <p:nvPr>
            <p:ph type="title"/>
          </p:nvPr>
        </p:nvSpPr>
        <p:spPr>
          <a:xfrm>
            <a:off x="2721032" y="-98296"/>
            <a:ext cx="4116185" cy="1143000"/>
          </a:xfrm>
        </p:spPr>
        <p:txBody>
          <a:bodyPr/>
          <a:lstStyle/>
          <a:p>
            <a:r>
              <a:rPr lang="en-US" altLang="en-US" i="1" dirty="0"/>
              <a:t>Taenia saginata</a:t>
            </a:r>
          </a:p>
        </p:txBody>
      </p:sp>
      <p:sp>
        <p:nvSpPr>
          <p:cNvPr id="34820" name="Rectangle 4">
            <a:extLst>
              <a:ext uri="{FF2B5EF4-FFF2-40B4-BE49-F238E27FC236}">
                <a16:creationId xmlns:a16="http://schemas.microsoft.com/office/drawing/2014/main" id="{5EF0104F-E743-147D-B2A1-46ED1AA13F51}"/>
              </a:ext>
            </a:extLst>
          </p:cNvPr>
          <p:cNvSpPr>
            <a:spLocks noGrp="1" noChangeArrowheads="1"/>
          </p:cNvSpPr>
          <p:nvPr>
            <p:ph type="body" sz="half" idx="2"/>
          </p:nvPr>
        </p:nvSpPr>
        <p:spPr>
          <a:xfrm>
            <a:off x="3733800" y="993109"/>
            <a:ext cx="4570634" cy="2034813"/>
          </a:xfrm>
        </p:spPr>
        <p:txBody>
          <a:bodyPr/>
          <a:lstStyle/>
          <a:p>
            <a:pPr algn="l" rtl="0">
              <a:spcBef>
                <a:spcPct val="0"/>
              </a:spcBef>
              <a:buFontTx/>
              <a:buNone/>
            </a:pPr>
            <a:r>
              <a:rPr lang="en-US" altLang="en-US" sz="2400" dirty="0"/>
              <a:t>Scolex (head): </a:t>
            </a:r>
          </a:p>
          <a:p>
            <a:pPr algn="l" rtl="0">
              <a:spcBef>
                <a:spcPct val="0"/>
              </a:spcBef>
            </a:pPr>
            <a:r>
              <a:rPr lang="en-US" altLang="en-US" sz="2400" dirty="0"/>
              <a:t>Quadrate, with four   suckers, no hooks, no rostellum on scolex</a:t>
            </a:r>
          </a:p>
          <a:p>
            <a:pPr algn="l" rtl="0">
              <a:spcBef>
                <a:spcPct val="0"/>
              </a:spcBef>
            </a:pPr>
            <a:r>
              <a:rPr lang="en-US" altLang="en-US" sz="2400" dirty="0"/>
              <a:t>Size-2mm across</a:t>
            </a:r>
          </a:p>
        </p:txBody>
      </p:sp>
      <p:pic>
        <p:nvPicPr>
          <p:cNvPr id="34821" name="Picture 6">
            <a:extLst>
              <a:ext uri="{FF2B5EF4-FFF2-40B4-BE49-F238E27FC236}">
                <a16:creationId xmlns:a16="http://schemas.microsoft.com/office/drawing/2014/main" id="{13B6F8B3-8922-798C-1F33-85A86165A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86606"/>
            <a:ext cx="36957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4822" name="Line 7">
            <a:extLst>
              <a:ext uri="{FF2B5EF4-FFF2-40B4-BE49-F238E27FC236}">
                <a16:creationId xmlns:a16="http://schemas.microsoft.com/office/drawing/2014/main" id="{51E61C81-7DD4-10CB-0BC9-0D096CD0719D}"/>
              </a:ext>
            </a:extLst>
          </p:cNvPr>
          <p:cNvSpPr>
            <a:spLocks noChangeShapeType="1"/>
          </p:cNvSpPr>
          <p:nvPr/>
        </p:nvSpPr>
        <p:spPr bwMode="auto">
          <a:xfrm flipV="1">
            <a:off x="2819399" y="1349504"/>
            <a:ext cx="1068169" cy="936496"/>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pic>
        <p:nvPicPr>
          <p:cNvPr id="2" name="Picture 6" descr="taenia solium sem">
            <a:extLst>
              <a:ext uri="{FF2B5EF4-FFF2-40B4-BE49-F238E27FC236}">
                <a16:creationId xmlns:a16="http://schemas.microsoft.com/office/drawing/2014/main" id="{EFE1A5DC-4471-616A-6B5B-5FE24C832E06}"/>
              </a:ext>
            </a:extLst>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267202" y="3696890"/>
            <a:ext cx="4191000" cy="31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
            <a:extLst>
              <a:ext uri="{FF2B5EF4-FFF2-40B4-BE49-F238E27FC236}">
                <a16:creationId xmlns:a16="http://schemas.microsoft.com/office/drawing/2014/main" id="{E219CA53-47AE-09BA-CED6-C2AF8CE26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434" y="62472"/>
            <a:ext cx="3886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5B83D76-D0B7-8280-C14E-942871B0192B}"/>
              </a:ext>
            </a:extLst>
          </p:cNvPr>
          <p:cNvSpPr txBox="1"/>
          <p:nvPr/>
        </p:nvSpPr>
        <p:spPr>
          <a:xfrm>
            <a:off x="8552652" y="3733800"/>
            <a:ext cx="3706880" cy="1329595"/>
          </a:xfrm>
          <a:prstGeom prst="rect">
            <a:avLst/>
          </a:prstGeom>
          <a:noFill/>
        </p:spPr>
        <p:txBody>
          <a:bodyPr wrap="square">
            <a:spAutoFit/>
          </a:bodyPr>
          <a:lstStyle/>
          <a:p>
            <a:pPr>
              <a:lnSpc>
                <a:spcPct val="80000"/>
              </a:lnSpc>
              <a:buFontTx/>
              <a:buNone/>
            </a:pPr>
            <a:r>
              <a:rPr lang="en-US" altLang="en-US" sz="2000" dirty="0"/>
              <a:t>Scolex has </a:t>
            </a:r>
          </a:p>
          <a:p>
            <a:pPr>
              <a:lnSpc>
                <a:spcPct val="80000"/>
              </a:lnSpc>
            </a:pPr>
            <a:r>
              <a:rPr lang="en-US" altLang="en-US" sz="2000" dirty="0"/>
              <a:t>Four sucker</a:t>
            </a:r>
          </a:p>
          <a:p>
            <a:pPr>
              <a:lnSpc>
                <a:spcPct val="80000"/>
              </a:lnSpc>
            </a:pPr>
            <a:r>
              <a:rPr lang="en-US" altLang="en-US" sz="2000" dirty="0"/>
              <a:t>two rows of hooks on a prominent rostellum</a:t>
            </a:r>
          </a:p>
          <a:p>
            <a:pPr>
              <a:lnSpc>
                <a:spcPct val="80000"/>
              </a:lnSpc>
            </a:pPr>
            <a:r>
              <a:rPr lang="en-US" altLang="en-US" sz="2000" dirty="0"/>
              <a:t>Size-1mm</a:t>
            </a:r>
            <a:endParaRPr lang="en-US" sz="2000" dirty="0"/>
          </a:p>
        </p:txBody>
      </p:sp>
      <p:sp>
        <p:nvSpPr>
          <p:cNvPr id="6" name="TextBox 5">
            <a:extLst>
              <a:ext uri="{FF2B5EF4-FFF2-40B4-BE49-F238E27FC236}">
                <a16:creationId xmlns:a16="http://schemas.microsoft.com/office/drawing/2014/main" id="{956937C3-50F0-CF72-D3C6-0D2991B3D17A}"/>
              </a:ext>
            </a:extLst>
          </p:cNvPr>
          <p:cNvSpPr txBox="1"/>
          <p:nvPr/>
        </p:nvSpPr>
        <p:spPr>
          <a:xfrm>
            <a:off x="9092738" y="3124200"/>
            <a:ext cx="1264922" cy="369332"/>
          </a:xfrm>
          <a:prstGeom prst="rect">
            <a:avLst/>
          </a:prstGeom>
          <a:noFill/>
        </p:spPr>
        <p:txBody>
          <a:bodyPr wrap="square">
            <a:spAutoFit/>
          </a:bodyPr>
          <a:lstStyle/>
          <a:p>
            <a:r>
              <a:rPr lang="en-US" dirty="0"/>
              <a:t>T. solium</a:t>
            </a:r>
          </a:p>
        </p:txBody>
      </p:sp>
    </p:spTree>
    <p:extLst>
      <p:ext uri="{BB962C8B-B14F-4D97-AF65-F5344CB8AC3E}">
        <p14:creationId xmlns:p14="http://schemas.microsoft.com/office/powerpoint/2010/main" val="294130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00668" y="76400"/>
            <a:ext cx="9739619" cy="681625"/>
          </a:xfrm>
        </p:spPr>
        <p:txBody>
          <a:bodyPr vert="horz" lIns="91440" tIns="32806" rIns="91440" bIns="45720" rtlCol="0" anchor="t">
            <a:normAutofit fontScale="90000"/>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ar-IQ" b="1" dirty="0">
                <a:solidFill>
                  <a:srgbClr val="C00000"/>
                </a:solidFill>
              </a:rPr>
              <a:t>                    </a:t>
            </a:r>
            <a:r>
              <a:rPr lang="en-US" sz="4000" b="1" dirty="0">
                <a:solidFill>
                  <a:srgbClr val="C00000"/>
                </a:solidFill>
              </a:rPr>
              <a:t>Class: Trematoda,</a:t>
            </a:r>
            <a:r>
              <a:rPr lang="en-US" dirty="0">
                <a:solidFill>
                  <a:srgbClr val="C00000"/>
                </a:solidFill>
              </a:rPr>
              <a:t> </a:t>
            </a:r>
            <a:r>
              <a:rPr lang="en-US" sz="4000" dirty="0">
                <a:solidFill>
                  <a:srgbClr val="C00000"/>
                </a:solidFill>
              </a:rPr>
              <a:t>Subclass: Digenea    </a:t>
            </a:r>
            <a:endParaRPr lang="en-US" dirty="0">
              <a:solidFill>
                <a:srgbClr val="C00000"/>
              </a:solidFill>
            </a:endParaRPr>
          </a:p>
        </p:txBody>
      </p:sp>
      <p:sp>
        <p:nvSpPr>
          <p:cNvPr id="22531" name="Rectangle 2"/>
          <p:cNvSpPr>
            <a:spLocks noGrp="1" noChangeArrowheads="1"/>
          </p:cNvSpPr>
          <p:nvPr>
            <p:ph idx="1"/>
          </p:nvPr>
        </p:nvSpPr>
        <p:spPr>
          <a:xfrm>
            <a:off x="0" y="856442"/>
            <a:ext cx="11799594" cy="6001558"/>
          </a:xfrm>
        </p:spPr>
        <p:txBody>
          <a:bodyPr vert="horz" lIns="91440" tIns="22403" rIns="91440" bIns="45720" rtlCol="0">
            <a:no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u="sng" dirty="0"/>
              <a:t>Parasitic</a:t>
            </a:r>
            <a:r>
              <a:rPr lang="en-US" b="1" dirty="0"/>
              <a:t> lifestyle with </a:t>
            </a:r>
            <a:r>
              <a:rPr lang="en-US" b="1" u="sng" dirty="0"/>
              <a:t>two hosts.</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dirty="0"/>
              <a:t>First </a:t>
            </a:r>
            <a:r>
              <a:rPr lang="en-US" b="1" u="sng" dirty="0"/>
              <a:t>intermediate host</a:t>
            </a:r>
            <a:r>
              <a:rPr lang="en-US" b="1" dirty="0"/>
              <a:t> is a </a:t>
            </a:r>
            <a:r>
              <a:rPr lang="en-US" b="1" u="sng" dirty="0"/>
              <a:t>mollusks</a:t>
            </a:r>
            <a:r>
              <a:rPr lang="en-US" b="1" dirty="0"/>
              <a: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dirty="0"/>
              <a:t>Second </a:t>
            </a:r>
            <a:r>
              <a:rPr lang="en-US" b="1" u="sng" dirty="0"/>
              <a:t>definitive host</a:t>
            </a:r>
            <a:r>
              <a:rPr lang="en-US" b="1" dirty="0"/>
              <a:t> is a </a:t>
            </a:r>
            <a:r>
              <a:rPr lang="en-US" b="1" u="sng" dirty="0"/>
              <a:t>vertebrate.</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u="sng" dirty="0"/>
              <a:t>Sexual reproduction</a:t>
            </a:r>
            <a:r>
              <a:rPr lang="en-US" b="1" dirty="0"/>
              <a:t> occurs in the </a:t>
            </a:r>
            <a:r>
              <a:rPr lang="en-US" b="1" u="sng" dirty="0"/>
              <a:t>definitive host.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u="sng" dirty="0"/>
              <a:t>Occasionally</a:t>
            </a:r>
            <a:r>
              <a:rPr lang="en-US" b="1" dirty="0"/>
              <a:t> a </a:t>
            </a:r>
            <a:r>
              <a:rPr lang="en-US" b="1" u="sng" dirty="0"/>
              <a:t>third host</a:t>
            </a:r>
            <a:r>
              <a:rPr lang="en-US" b="1" dirty="0"/>
              <a:t> (intermediate) plays a role in the life cycle.</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u="sng" dirty="0"/>
              <a:t>Parasitism can occur in almost every system of the body </a:t>
            </a:r>
            <a:r>
              <a:rPr lang="en-US" b="1" dirty="0"/>
              <a:t>including the digestive, respiratory, circulatory, excretory, and reproductive systems.</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n-US" b="1" dirty="0"/>
              <a:t> Adult forms are all endoparasites in a wide variety of vertebrates that serve as </a:t>
            </a:r>
            <a:r>
              <a:rPr lang="en-US" altLang="en-US" b="1" dirty="0">
                <a:solidFill>
                  <a:srgbClr val="C00000"/>
                </a:solidFill>
              </a:rPr>
              <a:t>definitive hosts</a:t>
            </a:r>
            <a:r>
              <a:rPr lang="en-US" altLang="en-US" b="1" dirty="0"/>
              <a:t>. The one or more </a:t>
            </a:r>
            <a:r>
              <a:rPr lang="en-US" altLang="en-US" b="1" dirty="0">
                <a:solidFill>
                  <a:srgbClr val="C00000"/>
                </a:solidFill>
              </a:rPr>
              <a:t>intermediate hosts </a:t>
            </a:r>
            <a:r>
              <a:rPr lang="en-US" altLang="en-US" b="1" dirty="0"/>
              <a:t>(the hosts that harbour immature stages) may harbour several different larval stages .</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dirty="0">
                <a:solidFill>
                  <a:srgbClr val="FF0000"/>
                </a:solidFill>
              </a:rPr>
              <a:t>Examples: </a:t>
            </a:r>
            <a:r>
              <a:rPr lang="en-US" b="1" i="1" dirty="0">
                <a:solidFill>
                  <a:srgbClr val="FF0000"/>
                </a:solidFill>
              </a:rPr>
              <a:t>Fasciola, Clonorchis, Schistosoma.</a:t>
            </a:r>
          </a:p>
        </p:txBody>
      </p:sp>
    </p:spTree>
    <p:extLst>
      <p:ext uri="{BB962C8B-B14F-4D97-AF65-F5344CB8AC3E}">
        <p14:creationId xmlns:p14="http://schemas.microsoft.com/office/powerpoint/2010/main" val="2664009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899C5-05B3-0D85-303C-F3FAF922BBE5}"/>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8098D2F3-FFE6-BDCD-5264-94DA7A55BF71}"/>
              </a:ext>
            </a:extLst>
          </p:cNvPr>
          <p:cNvSpPr>
            <a:spLocks noGrp="1" noChangeArrowheads="1"/>
          </p:cNvSpPr>
          <p:nvPr>
            <p:ph type="title"/>
          </p:nvPr>
        </p:nvSpPr>
        <p:spPr>
          <a:xfrm>
            <a:off x="121920" y="670560"/>
            <a:ext cx="5004262" cy="1143000"/>
          </a:xfrm>
        </p:spPr>
        <p:txBody>
          <a:bodyPr/>
          <a:lstStyle/>
          <a:p>
            <a:r>
              <a:rPr lang="en-US" altLang="en-US" i="1" dirty="0"/>
              <a:t>Taenia saginata</a:t>
            </a:r>
          </a:p>
        </p:txBody>
      </p:sp>
      <p:sp>
        <p:nvSpPr>
          <p:cNvPr id="43011" name="Rectangle 3">
            <a:extLst>
              <a:ext uri="{FF2B5EF4-FFF2-40B4-BE49-F238E27FC236}">
                <a16:creationId xmlns:a16="http://schemas.microsoft.com/office/drawing/2014/main" id="{7F06B4B3-084A-F73B-9A04-3A01874096AD}"/>
              </a:ext>
            </a:extLst>
          </p:cNvPr>
          <p:cNvSpPr>
            <a:spLocks noGrp="1" noChangeArrowheads="1"/>
          </p:cNvSpPr>
          <p:nvPr>
            <p:ph type="body" sz="half" idx="1"/>
          </p:nvPr>
        </p:nvSpPr>
        <p:spPr>
          <a:xfrm>
            <a:off x="-40177" y="2679469"/>
            <a:ext cx="4100513" cy="4114800"/>
          </a:xfrm>
        </p:spPr>
        <p:txBody>
          <a:bodyPr/>
          <a:lstStyle/>
          <a:p>
            <a:r>
              <a:rPr lang="en-US" altLang="en-US" sz="2400" b="1" dirty="0">
                <a:solidFill>
                  <a:schemeClr val="tx2"/>
                </a:solidFill>
              </a:rPr>
              <a:t>Gravid </a:t>
            </a:r>
            <a:r>
              <a:rPr lang="en-US" altLang="en-US" sz="2400" b="1" dirty="0" err="1">
                <a:solidFill>
                  <a:schemeClr val="tx2"/>
                </a:solidFill>
              </a:rPr>
              <a:t>proglottide</a:t>
            </a:r>
            <a:endParaRPr lang="en-US" altLang="en-US" sz="2400" dirty="0">
              <a:solidFill>
                <a:schemeClr val="tx2"/>
              </a:solidFill>
            </a:endParaRPr>
          </a:p>
          <a:p>
            <a:r>
              <a:rPr lang="en-US" altLang="en-US" sz="2400" dirty="0"/>
              <a:t>Detach when fully develop and pass through the anus independently.</a:t>
            </a:r>
          </a:p>
          <a:p>
            <a:r>
              <a:rPr lang="en-US" altLang="en-US" sz="2400" dirty="0">
                <a:solidFill>
                  <a:schemeClr val="tx2"/>
                </a:solidFill>
              </a:rPr>
              <a:t>Color</a:t>
            </a:r>
            <a:r>
              <a:rPr lang="en-US" altLang="en-US" sz="2400" dirty="0"/>
              <a:t>- white and opaque</a:t>
            </a:r>
          </a:p>
          <a:p>
            <a:r>
              <a:rPr lang="en-US" altLang="en-US" sz="2400" dirty="0">
                <a:solidFill>
                  <a:schemeClr val="tx2"/>
                </a:solidFill>
              </a:rPr>
              <a:t>Size- </a:t>
            </a:r>
            <a:r>
              <a:rPr lang="en-US" altLang="en-US" sz="2400" dirty="0"/>
              <a:t>20mmX6mm</a:t>
            </a:r>
          </a:p>
          <a:p>
            <a:r>
              <a:rPr lang="en-US" altLang="en-US" sz="2400" dirty="0">
                <a:solidFill>
                  <a:schemeClr val="tx2"/>
                </a:solidFill>
              </a:rPr>
              <a:t>Uterus-</a:t>
            </a:r>
            <a:r>
              <a:rPr lang="en-US" altLang="en-US" sz="2400" dirty="0"/>
              <a:t>  &gt; 13 main (15-30) lateral uterine branches.</a:t>
            </a:r>
          </a:p>
        </p:txBody>
      </p:sp>
      <p:pic>
        <p:nvPicPr>
          <p:cNvPr id="43012" name="Picture 4">
            <a:extLst>
              <a:ext uri="{FF2B5EF4-FFF2-40B4-BE49-F238E27FC236}">
                <a16:creationId xmlns:a16="http://schemas.microsoft.com/office/drawing/2014/main" id="{ABA4536C-8D4C-7A75-F5BA-81A5C6343FDE}"/>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049253" y="1762298"/>
            <a:ext cx="3016567" cy="4114800"/>
          </a:xfrm>
        </p:spPr>
      </p:pic>
      <p:pic>
        <p:nvPicPr>
          <p:cNvPr id="2" name="Picture 6">
            <a:extLst>
              <a:ext uri="{FF2B5EF4-FFF2-40B4-BE49-F238E27FC236}">
                <a16:creationId xmlns:a16="http://schemas.microsoft.com/office/drawing/2014/main" id="{DF64C838-9E0D-BB0D-EB9D-DAE994427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447" y="0"/>
            <a:ext cx="2690553" cy="333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3D7A643-6F22-555F-4B5E-C7F76763720E}"/>
              </a:ext>
            </a:extLst>
          </p:cNvPr>
          <p:cNvSpPr txBox="1"/>
          <p:nvPr/>
        </p:nvSpPr>
        <p:spPr>
          <a:xfrm>
            <a:off x="7795088" y="3615788"/>
            <a:ext cx="4233949" cy="2616101"/>
          </a:xfrm>
          <a:prstGeom prst="rect">
            <a:avLst/>
          </a:prstGeom>
          <a:noFill/>
        </p:spPr>
        <p:txBody>
          <a:bodyPr wrap="square">
            <a:spAutoFit/>
          </a:bodyPr>
          <a:lstStyle/>
          <a:p>
            <a:r>
              <a:rPr lang="en-US" altLang="en-US" sz="2000" b="1" dirty="0">
                <a:solidFill>
                  <a:srgbClr val="FF0000"/>
                </a:solidFill>
              </a:rPr>
              <a:t>Gravid proglottids-</a:t>
            </a:r>
          </a:p>
          <a:p>
            <a:r>
              <a:rPr lang="en-US" altLang="en-US" sz="2400" dirty="0">
                <a:solidFill>
                  <a:schemeClr val="tx2"/>
                </a:solidFill>
              </a:rPr>
              <a:t>Grey-blue and translucent</a:t>
            </a:r>
          </a:p>
          <a:p>
            <a:r>
              <a:rPr lang="en-US" altLang="en-US" sz="2400" dirty="0">
                <a:solidFill>
                  <a:schemeClr val="tx2"/>
                </a:solidFill>
              </a:rPr>
              <a:t>Size-13mmX8m</a:t>
            </a:r>
          </a:p>
          <a:p>
            <a:r>
              <a:rPr lang="en-US" altLang="en-US" sz="2400" dirty="0">
                <a:solidFill>
                  <a:schemeClr val="tx2"/>
                </a:solidFill>
              </a:rPr>
              <a:t>7 to 12</a:t>
            </a:r>
            <a:r>
              <a:rPr lang="en-US" altLang="en-US" sz="2400" dirty="0"/>
              <a:t>, on average 10 lateral compound uterine branches. </a:t>
            </a:r>
          </a:p>
          <a:p>
            <a:r>
              <a:rPr lang="en-US" altLang="en-US" sz="2400" dirty="0"/>
              <a:t>Small chains of 3-4 rectangular segments found in the feaces</a:t>
            </a:r>
          </a:p>
        </p:txBody>
      </p:sp>
      <p:sp>
        <p:nvSpPr>
          <p:cNvPr id="6" name="TextBox 5">
            <a:extLst>
              <a:ext uri="{FF2B5EF4-FFF2-40B4-BE49-F238E27FC236}">
                <a16:creationId xmlns:a16="http://schemas.microsoft.com/office/drawing/2014/main" id="{17C759C5-F0C0-6097-F418-51E7D8711D57}"/>
              </a:ext>
            </a:extLst>
          </p:cNvPr>
          <p:cNvSpPr txBox="1"/>
          <p:nvPr/>
        </p:nvSpPr>
        <p:spPr>
          <a:xfrm>
            <a:off x="7672647" y="1057394"/>
            <a:ext cx="1681942" cy="461665"/>
          </a:xfrm>
          <a:prstGeom prst="rect">
            <a:avLst/>
          </a:prstGeom>
          <a:noFill/>
        </p:spPr>
        <p:txBody>
          <a:bodyPr wrap="square">
            <a:spAutoFit/>
          </a:bodyPr>
          <a:lstStyle/>
          <a:p>
            <a:r>
              <a:rPr lang="en-US" altLang="en-US" sz="2400" b="1" i="1" dirty="0">
                <a:solidFill>
                  <a:schemeClr val="tx2"/>
                </a:solidFill>
              </a:rPr>
              <a:t>T. solium</a:t>
            </a:r>
            <a:endParaRPr lang="en-US" sz="2400" b="1" dirty="0">
              <a:solidFill>
                <a:schemeClr val="tx2"/>
              </a:solidFill>
            </a:endParaRPr>
          </a:p>
        </p:txBody>
      </p:sp>
    </p:spTree>
    <p:extLst>
      <p:ext uri="{BB962C8B-B14F-4D97-AF65-F5344CB8AC3E}">
        <p14:creationId xmlns:p14="http://schemas.microsoft.com/office/powerpoint/2010/main" val="204383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0242796-5CBF-3556-EFA4-1A2210BFB1A0}"/>
              </a:ext>
            </a:extLst>
          </p:cNvPr>
          <p:cNvSpPr>
            <a:spLocks noGrp="1" noChangeArrowheads="1"/>
          </p:cNvSpPr>
          <p:nvPr>
            <p:ph type="title"/>
          </p:nvPr>
        </p:nvSpPr>
        <p:spPr>
          <a:xfrm>
            <a:off x="3009207" y="14692"/>
            <a:ext cx="4191000" cy="1143000"/>
          </a:xfrm>
        </p:spPr>
        <p:txBody>
          <a:bodyPr/>
          <a:lstStyle/>
          <a:p>
            <a:r>
              <a:rPr lang="en-US" altLang="en-US" i="1" dirty="0"/>
              <a:t>Taenia</a:t>
            </a:r>
            <a:r>
              <a:rPr lang="en-US" altLang="en-US" dirty="0"/>
              <a:t> sp.</a:t>
            </a:r>
          </a:p>
        </p:txBody>
      </p:sp>
      <p:sp>
        <p:nvSpPr>
          <p:cNvPr id="36867" name="Rectangle 3">
            <a:extLst>
              <a:ext uri="{FF2B5EF4-FFF2-40B4-BE49-F238E27FC236}">
                <a16:creationId xmlns:a16="http://schemas.microsoft.com/office/drawing/2014/main" id="{F979711C-4631-4A04-150B-D4DC3A73549C}"/>
              </a:ext>
            </a:extLst>
          </p:cNvPr>
          <p:cNvSpPr>
            <a:spLocks noGrp="1" noChangeArrowheads="1"/>
          </p:cNvSpPr>
          <p:nvPr>
            <p:ph type="body" sz="half" idx="2"/>
          </p:nvPr>
        </p:nvSpPr>
        <p:spPr>
          <a:xfrm>
            <a:off x="3045231" y="967047"/>
            <a:ext cx="5788428" cy="3316778"/>
          </a:xfrm>
        </p:spPr>
        <p:txBody>
          <a:bodyPr/>
          <a:lstStyle/>
          <a:p>
            <a:pPr algn="l" rtl="0">
              <a:lnSpc>
                <a:spcPct val="150000"/>
              </a:lnSpc>
            </a:pPr>
            <a:r>
              <a:rPr lang="en-US" altLang="en-US" sz="2400" dirty="0"/>
              <a:t>Larval stage is Cysticercus</a:t>
            </a:r>
          </a:p>
          <a:p>
            <a:pPr lvl="1" algn="l" rtl="0">
              <a:lnSpc>
                <a:spcPct val="150000"/>
              </a:lnSpc>
            </a:pPr>
            <a:r>
              <a:rPr lang="en-US" altLang="en-US" sz="2000" dirty="0"/>
              <a:t>Invaginated scolex in fluid filled body</a:t>
            </a:r>
          </a:p>
          <a:p>
            <a:pPr lvl="1" algn="l" rtl="0">
              <a:lnSpc>
                <a:spcPct val="150000"/>
              </a:lnSpc>
            </a:pPr>
            <a:r>
              <a:rPr lang="en-US" altLang="en-US" sz="2000" i="1" dirty="0"/>
              <a:t>Cysticercus bovis</a:t>
            </a:r>
            <a:r>
              <a:rPr lang="en-US" altLang="en-US" sz="2000" dirty="0"/>
              <a:t>- </a:t>
            </a:r>
            <a:r>
              <a:rPr lang="en-US" altLang="en-US" sz="2000" i="1" dirty="0"/>
              <a:t>T. saginata</a:t>
            </a:r>
          </a:p>
          <a:p>
            <a:pPr lvl="1" algn="l" rtl="0">
              <a:lnSpc>
                <a:spcPct val="150000"/>
              </a:lnSpc>
            </a:pPr>
            <a:r>
              <a:rPr lang="en-US" altLang="en-US" sz="2000" dirty="0"/>
              <a:t>Cysticercus cellulosae- </a:t>
            </a:r>
            <a:r>
              <a:rPr lang="en-US" altLang="en-US" sz="2000" i="1" dirty="0"/>
              <a:t>T. solium</a:t>
            </a:r>
          </a:p>
          <a:p>
            <a:pPr algn="l" rtl="0">
              <a:lnSpc>
                <a:spcPct val="150000"/>
              </a:lnSpc>
            </a:pPr>
            <a:r>
              <a:rPr lang="en-US" altLang="en-US" sz="2400" dirty="0"/>
              <a:t>Eggs are very round with very thick walls.</a:t>
            </a:r>
          </a:p>
        </p:txBody>
      </p:sp>
      <p:pic>
        <p:nvPicPr>
          <p:cNvPr id="36868" name="Picture 4" descr="taenia egg">
            <a:extLst>
              <a:ext uri="{FF2B5EF4-FFF2-40B4-BE49-F238E27FC236}">
                <a16:creationId xmlns:a16="http://schemas.microsoft.com/office/drawing/2014/main" id="{B0058087-253B-A4F0-AA21-9C7449950BE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2000" t="4056" r="2000" b="2661"/>
          <a:stretch>
            <a:fillRect/>
          </a:stretch>
        </p:blipFill>
        <p:spPr>
          <a:xfrm>
            <a:off x="1911926" y="4106199"/>
            <a:ext cx="2819400" cy="2701925"/>
          </a:xfrm>
          <a:noFill/>
        </p:spPr>
      </p:pic>
      <p:pic>
        <p:nvPicPr>
          <p:cNvPr id="36869" name="Picture 5" descr="dup">
            <a:extLst>
              <a:ext uri="{FF2B5EF4-FFF2-40B4-BE49-F238E27FC236}">
                <a16:creationId xmlns:a16="http://schemas.microsoft.com/office/drawing/2014/main" id="{37854FCC-DBDE-031C-173E-809F3A550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876"/>
            <a:ext cx="28956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a:extLst>
              <a:ext uri="{FF2B5EF4-FFF2-40B4-BE49-F238E27FC236}">
                <a16:creationId xmlns:a16="http://schemas.microsoft.com/office/drawing/2014/main" id="{38583C39-24A7-9488-2820-53C776C5B40C}"/>
              </a:ext>
            </a:extLst>
          </p:cNvPr>
          <p:cNvSpPr>
            <a:spLocks noChangeShapeType="1"/>
          </p:cNvSpPr>
          <p:nvPr/>
        </p:nvSpPr>
        <p:spPr bwMode="auto">
          <a:xfrm flipH="1" flipV="1">
            <a:off x="2626822" y="792480"/>
            <a:ext cx="2937162" cy="42117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n-US"/>
          </a:p>
        </p:txBody>
      </p:sp>
      <p:sp>
        <p:nvSpPr>
          <p:cNvPr id="29703" name="Line 7">
            <a:extLst>
              <a:ext uri="{FF2B5EF4-FFF2-40B4-BE49-F238E27FC236}">
                <a16:creationId xmlns:a16="http://schemas.microsoft.com/office/drawing/2014/main" id="{23ADD8B5-7A30-0C16-D70A-6E5AD38527CC}"/>
              </a:ext>
            </a:extLst>
          </p:cNvPr>
          <p:cNvSpPr>
            <a:spLocks noChangeShapeType="1"/>
          </p:cNvSpPr>
          <p:nvPr/>
        </p:nvSpPr>
        <p:spPr bwMode="auto">
          <a:xfrm flipH="1">
            <a:off x="3175462" y="3757353"/>
            <a:ext cx="626225" cy="781973"/>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n-US"/>
          </a:p>
        </p:txBody>
      </p:sp>
      <p:sp>
        <p:nvSpPr>
          <p:cNvPr id="3" name="TextBox 2">
            <a:extLst>
              <a:ext uri="{FF2B5EF4-FFF2-40B4-BE49-F238E27FC236}">
                <a16:creationId xmlns:a16="http://schemas.microsoft.com/office/drawing/2014/main" id="{A1C76334-2D53-E2ED-4538-A9B569D2603A}"/>
              </a:ext>
            </a:extLst>
          </p:cNvPr>
          <p:cNvSpPr txBox="1"/>
          <p:nvPr/>
        </p:nvSpPr>
        <p:spPr>
          <a:xfrm>
            <a:off x="5214850" y="5069926"/>
            <a:ext cx="6096000" cy="1323439"/>
          </a:xfrm>
          <a:prstGeom prst="rect">
            <a:avLst/>
          </a:prstGeom>
          <a:noFill/>
        </p:spPr>
        <p:txBody>
          <a:bodyPr wrap="square">
            <a:spAutoFit/>
          </a:bodyPr>
          <a:lstStyle/>
          <a:p>
            <a:pPr marL="533400" indent="-533400"/>
            <a:r>
              <a:rPr lang="en-US" altLang="en-US" sz="2000" dirty="0"/>
              <a:t>Distinct difference with </a:t>
            </a:r>
            <a:r>
              <a:rPr lang="en-US" altLang="en-US" sz="2000" i="1" dirty="0"/>
              <a:t>T. saginata </a:t>
            </a:r>
            <a:r>
              <a:rPr lang="en-US" altLang="en-US" sz="2000" dirty="0"/>
              <a:t>is that</a:t>
            </a:r>
            <a:r>
              <a:rPr lang="en-US" altLang="en-US" sz="2000" i="1" dirty="0"/>
              <a:t> </a:t>
            </a:r>
            <a:r>
              <a:rPr lang="en-US" altLang="en-US" sz="2000" dirty="0"/>
              <a:t>humans can be infected with egg stage</a:t>
            </a:r>
            <a:r>
              <a:rPr lang="en-US" altLang="en-US" sz="2000" i="1" dirty="0"/>
              <a:t> </a:t>
            </a:r>
            <a:r>
              <a:rPr lang="en-US" altLang="en-US" sz="2000" dirty="0"/>
              <a:t>and oncosphere migrates to some site in body and develops into </a:t>
            </a:r>
            <a:r>
              <a:rPr lang="en-US" altLang="en-US" sz="2000" dirty="0">
                <a:solidFill>
                  <a:schemeClr val="tx2"/>
                </a:solidFill>
              </a:rPr>
              <a:t>Cysticercus</a:t>
            </a:r>
          </a:p>
          <a:p>
            <a:pPr marL="533400" indent="-533400"/>
            <a:r>
              <a:rPr lang="en-US" altLang="en-US" sz="2000" dirty="0"/>
              <a:t>        This can be serious, called </a:t>
            </a:r>
            <a:r>
              <a:rPr lang="en-US" altLang="en-US" sz="2000" dirty="0">
                <a:solidFill>
                  <a:srgbClr val="00FF00"/>
                </a:solidFill>
              </a:rPr>
              <a:t>Cysticercosis</a:t>
            </a:r>
          </a:p>
        </p:txBody>
      </p:sp>
      <p:sp>
        <p:nvSpPr>
          <p:cNvPr id="5" name="TextBox 4">
            <a:extLst>
              <a:ext uri="{FF2B5EF4-FFF2-40B4-BE49-F238E27FC236}">
                <a16:creationId xmlns:a16="http://schemas.microsoft.com/office/drawing/2014/main" id="{8FE4FD73-4F17-15E9-EF44-FDE8B6490E7B}"/>
              </a:ext>
            </a:extLst>
          </p:cNvPr>
          <p:cNvSpPr txBox="1"/>
          <p:nvPr/>
        </p:nvSpPr>
        <p:spPr>
          <a:xfrm>
            <a:off x="6876012" y="4539326"/>
            <a:ext cx="2028305" cy="584775"/>
          </a:xfrm>
          <a:prstGeom prst="rect">
            <a:avLst/>
          </a:prstGeom>
          <a:noFill/>
        </p:spPr>
        <p:txBody>
          <a:bodyPr wrap="square">
            <a:spAutoFit/>
          </a:bodyPr>
          <a:lstStyle/>
          <a:p>
            <a:r>
              <a:rPr lang="en-US" altLang="en-US" sz="3200" i="1" dirty="0">
                <a:solidFill>
                  <a:schemeClr val="tx2"/>
                </a:solidFill>
              </a:rPr>
              <a:t>T. solium</a:t>
            </a:r>
            <a:endParaRPr lang="en-US" sz="3200" dirty="0">
              <a:solidFill>
                <a:schemeClr val="tx2"/>
              </a:solidFill>
            </a:endParaRPr>
          </a:p>
        </p:txBody>
      </p:sp>
    </p:spTree>
    <p:extLst>
      <p:ext uri="{BB962C8B-B14F-4D97-AF65-F5344CB8AC3E}">
        <p14:creationId xmlns:p14="http://schemas.microsoft.com/office/powerpoint/2010/main" val="291302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447CC86-3695-5031-74CA-192F02EC1E60}"/>
              </a:ext>
            </a:extLst>
          </p:cNvPr>
          <p:cNvSpPr>
            <a:spLocks noGrp="1" noChangeArrowheads="1"/>
          </p:cNvSpPr>
          <p:nvPr>
            <p:ph type="title"/>
          </p:nvPr>
        </p:nvSpPr>
        <p:spPr>
          <a:xfrm>
            <a:off x="205047" y="-38793"/>
            <a:ext cx="5699760" cy="685800"/>
          </a:xfrm>
        </p:spPr>
        <p:txBody>
          <a:bodyPr/>
          <a:lstStyle/>
          <a:p>
            <a:r>
              <a:rPr lang="en-US" altLang="en-US" sz="4000" dirty="0"/>
              <a:t>Transmission and life cycle</a:t>
            </a:r>
          </a:p>
        </p:txBody>
      </p:sp>
      <p:sp>
        <p:nvSpPr>
          <p:cNvPr id="37891" name="Rectangle 3">
            <a:extLst>
              <a:ext uri="{FF2B5EF4-FFF2-40B4-BE49-F238E27FC236}">
                <a16:creationId xmlns:a16="http://schemas.microsoft.com/office/drawing/2014/main" id="{720057EF-EDF9-6A77-019C-825DA5602798}"/>
              </a:ext>
            </a:extLst>
          </p:cNvPr>
          <p:cNvSpPr>
            <a:spLocks noGrp="1" noChangeArrowheads="1"/>
          </p:cNvSpPr>
          <p:nvPr>
            <p:ph type="body" idx="1"/>
          </p:nvPr>
        </p:nvSpPr>
        <p:spPr>
          <a:xfrm>
            <a:off x="247995" y="573578"/>
            <a:ext cx="11229109" cy="6096000"/>
          </a:xfrm>
        </p:spPr>
        <p:txBody>
          <a:bodyPr>
            <a:normAutofit lnSpcReduction="10000"/>
          </a:bodyPr>
          <a:lstStyle/>
          <a:p>
            <a:pPr algn="l" rtl="0">
              <a:lnSpc>
                <a:spcPct val="150000"/>
              </a:lnSpc>
            </a:pPr>
            <a:r>
              <a:rPr lang="en-US" altLang="en-US" dirty="0">
                <a:solidFill>
                  <a:srgbClr val="FF0000"/>
                </a:solidFill>
              </a:rPr>
              <a:t>Transmission</a:t>
            </a:r>
            <a:endParaRPr lang="en-US" altLang="en-US" sz="3200" dirty="0">
              <a:solidFill>
                <a:srgbClr val="FF0000"/>
              </a:solidFill>
            </a:endParaRPr>
          </a:p>
          <a:p>
            <a:pPr lvl="1" algn="l" rtl="0">
              <a:lnSpc>
                <a:spcPct val="150000"/>
              </a:lnSpc>
            </a:pPr>
            <a:r>
              <a:rPr lang="en-US" altLang="en-US" sz="3200" dirty="0"/>
              <a:t>Humans become infected by ingesting raw or undercooked meat infected with Cysticercus larvae: </a:t>
            </a:r>
          </a:p>
          <a:p>
            <a:pPr lvl="2" algn="l" rtl="0">
              <a:lnSpc>
                <a:spcPct val="150000"/>
              </a:lnSpc>
            </a:pPr>
            <a:r>
              <a:rPr lang="en-US" altLang="en-US" sz="3200" dirty="0"/>
              <a:t>Beef- </a:t>
            </a:r>
            <a:r>
              <a:rPr lang="en-US" altLang="en-US" sz="3200" i="1" dirty="0"/>
              <a:t>T. saginata</a:t>
            </a:r>
          </a:p>
          <a:p>
            <a:pPr lvl="2" algn="l" rtl="0">
              <a:lnSpc>
                <a:spcPct val="150000"/>
              </a:lnSpc>
            </a:pPr>
            <a:r>
              <a:rPr lang="en-US" altLang="en-US" sz="3200" dirty="0"/>
              <a:t>pork meat –</a:t>
            </a:r>
            <a:r>
              <a:rPr lang="en-US" altLang="en-US" sz="3200" i="1" dirty="0"/>
              <a:t>T.solium</a:t>
            </a:r>
          </a:p>
          <a:p>
            <a:pPr lvl="1" algn="l" rtl="0">
              <a:lnSpc>
                <a:spcPct val="150000"/>
              </a:lnSpc>
            </a:pPr>
            <a:r>
              <a:rPr lang="en-US" altLang="en-US" sz="3200" i="1" dirty="0"/>
              <a:t>T. solium </a:t>
            </a:r>
            <a:r>
              <a:rPr lang="en-US" altLang="en-US" sz="3200" dirty="0"/>
              <a:t>can also be transmitted by :</a:t>
            </a:r>
          </a:p>
          <a:p>
            <a:pPr lvl="2" algn="l" rtl="0">
              <a:lnSpc>
                <a:spcPct val="150000"/>
              </a:lnSpc>
            </a:pPr>
            <a:r>
              <a:rPr lang="en-US" altLang="en-US" sz="3200" dirty="0"/>
              <a:t>Ingesting ova in food or water</a:t>
            </a:r>
          </a:p>
          <a:p>
            <a:pPr lvl="2" algn="l" rtl="0">
              <a:lnSpc>
                <a:spcPct val="150000"/>
              </a:lnSpc>
            </a:pPr>
            <a:r>
              <a:rPr lang="en-US" altLang="en-US" sz="3200" dirty="0"/>
              <a:t>Internal autoinfection</a:t>
            </a:r>
          </a:p>
        </p:txBody>
      </p:sp>
    </p:spTree>
    <p:extLst>
      <p:ext uri="{BB962C8B-B14F-4D97-AF65-F5344CB8AC3E}">
        <p14:creationId xmlns:p14="http://schemas.microsoft.com/office/powerpoint/2010/main" val="363259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ife cycle of Taenia saginata &amp; T. solium">
            <a:extLst>
              <a:ext uri="{FF2B5EF4-FFF2-40B4-BE49-F238E27FC236}">
                <a16:creationId xmlns:a16="http://schemas.microsoft.com/office/drawing/2014/main" id="{BC896D94-6C46-A337-5375-770C4F38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69" y="0"/>
            <a:ext cx="11554691"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3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5ED8120-947F-D505-15A2-99C10382D370}"/>
              </a:ext>
            </a:extLst>
          </p:cNvPr>
          <p:cNvSpPr>
            <a:spLocks noGrp="1" noChangeArrowheads="1"/>
          </p:cNvSpPr>
          <p:nvPr>
            <p:ph type="title"/>
          </p:nvPr>
        </p:nvSpPr>
        <p:spPr>
          <a:xfrm>
            <a:off x="38793" y="0"/>
            <a:ext cx="5526578" cy="533400"/>
          </a:xfrm>
        </p:spPr>
        <p:txBody>
          <a:bodyPr>
            <a:normAutofit fontScale="90000"/>
          </a:bodyPr>
          <a:lstStyle/>
          <a:p>
            <a:r>
              <a:rPr lang="en-US" altLang="en-US" i="1" dirty="0">
                <a:solidFill>
                  <a:srgbClr val="FF0000"/>
                </a:solidFill>
              </a:rPr>
              <a:t>Echinococcus granulosus</a:t>
            </a:r>
          </a:p>
        </p:txBody>
      </p:sp>
      <p:sp>
        <p:nvSpPr>
          <p:cNvPr id="56323" name="Rectangle 3">
            <a:extLst>
              <a:ext uri="{FF2B5EF4-FFF2-40B4-BE49-F238E27FC236}">
                <a16:creationId xmlns:a16="http://schemas.microsoft.com/office/drawing/2014/main" id="{3CDD80FA-F9E6-A109-D925-9266943B9A38}"/>
              </a:ext>
            </a:extLst>
          </p:cNvPr>
          <p:cNvSpPr>
            <a:spLocks noGrp="1" noChangeArrowheads="1"/>
          </p:cNvSpPr>
          <p:nvPr>
            <p:ph type="body" sz="half" idx="2"/>
          </p:nvPr>
        </p:nvSpPr>
        <p:spPr>
          <a:xfrm>
            <a:off x="192578" y="964276"/>
            <a:ext cx="7809807" cy="5181600"/>
          </a:xfrm>
        </p:spPr>
        <p:txBody>
          <a:bodyPr/>
          <a:lstStyle/>
          <a:p>
            <a:pPr algn="l" rtl="0">
              <a:lnSpc>
                <a:spcPct val="90000"/>
              </a:lnSpc>
            </a:pPr>
            <a:r>
              <a:rPr lang="en-US" altLang="en-US" sz="2800" dirty="0"/>
              <a:t>Sheep Tapeworm</a:t>
            </a:r>
          </a:p>
          <a:p>
            <a:pPr algn="l" rtl="0">
              <a:lnSpc>
                <a:spcPct val="90000"/>
              </a:lnSpc>
            </a:pPr>
            <a:r>
              <a:rPr lang="en-US" altLang="en-US" sz="2800" b="1" u="sng" dirty="0">
                <a:solidFill>
                  <a:srgbClr val="FF0000"/>
                </a:solidFill>
              </a:rPr>
              <a:t>Definitive Host:</a:t>
            </a:r>
            <a:r>
              <a:rPr lang="en-US" altLang="en-US" sz="2800" dirty="0">
                <a:solidFill>
                  <a:srgbClr val="FF0000"/>
                </a:solidFill>
              </a:rPr>
              <a:t> </a:t>
            </a:r>
            <a:r>
              <a:rPr lang="en-US" altLang="en-US" sz="2800" dirty="0"/>
              <a:t>Carnivores including dogs, wolves, and coyotes</a:t>
            </a:r>
          </a:p>
          <a:p>
            <a:pPr algn="l" rtl="0">
              <a:lnSpc>
                <a:spcPct val="90000"/>
              </a:lnSpc>
            </a:pPr>
            <a:r>
              <a:rPr lang="en-US" altLang="en-US" sz="2800" b="1" u="sng" dirty="0">
                <a:solidFill>
                  <a:srgbClr val="FF0000"/>
                </a:solidFill>
              </a:rPr>
              <a:t>Intermediate Host:</a:t>
            </a:r>
            <a:r>
              <a:rPr lang="en-US" altLang="en-US" sz="2800" dirty="0">
                <a:solidFill>
                  <a:srgbClr val="FF0000"/>
                </a:solidFill>
              </a:rPr>
              <a:t>  </a:t>
            </a:r>
            <a:r>
              <a:rPr lang="en-US" altLang="en-US" sz="2800" dirty="0"/>
              <a:t>Herbivores including sheep and mice. </a:t>
            </a:r>
          </a:p>
          <a:p>
            <a:pPr algn="l" rtl="0">
              <a:lnSpc>
                <a:spcPct val="90000"/>
              </a:lnSpc>
            </a:pPr>
            <a:r>
              <a:rPr lang="en-US" altLang="en-US" sz="2800" dirty="0"/>
              <a:t>Occasionally </a:t>
            </a:r>
            <a:r>
              <a:rPr lang="en-US" altLang="en-US" sz="2800" dirty="0">
                <a:solidFill>
                  <a:srgbClr val="FF0000"/>
                </a:solidFill>
              </a:rPr>
              <a:t>infect humans</a:t>
            </a:r>
            <a:r>
              <a:rPr lang="en-US" altLang="en-US" sz="2800" dirty="0"/>
              <a:t>. </a:t>
            </a:r>
          </a:p>
          <a:p>
            <a:pPr algn="l" rtl="0">
              <a:lnSpc>
                <a:spcPct val="90000"/>
              </a:lnSpc>
            </a:pPr>
            <a:r>
              <a:rPr lang="en-US" altLang="en-US" sz="2800" dirty="0"/>
              <a:t>The </a:t>
            </a:r>
            <a:r>
              <a:rPr lang="en-US" altLang="en-US" sz="2800" dirty="0">
                <a:solidFill>
                  <a:srgbClr val="FF0000"/>
                </a:solidFill>
              </a:rPr>
              <a:t>hydatid cysts </a:t>
            </a:r>
            <a:r>
              <a:rPr lang="en-US" altLang="en-US" sz="2800" dirty="0"/>
              <a:t>growing humans very slowly and can overcrowd organs.</a:t>
            </a:r>
          </a:p>
          <a:p>
            <a:pPr algn="l" rtl="0">
              <a:lnSpc>
                <a:spcPct val="90000"/>
              </a:lnSpc>
            </a:pPr>
            <a:r>
              <a:rPr lang="en-US" altLang="en-US" sz="2800" b="1" u="sng" dirty="0">
                <a:solidFill>
                  <a:srgbClr val="FF0000"/>
                </a:solidFill>
              </a:rPr>
              <a:t>Geographic Distribution:</a:t>
            </a:r>
            <a:r>
              <a:rPr lang="en-US" altLang="en-US" sz="2800" dirty="0">
                <a:solidFill>
                  <a:srgbClr val="FFC000"/>
                </a:solidFill>
              </a:rPr>
              <a:t> </a:t>
            </a:r>
            <a:r>
              <a:rPr lang="en-US" altLang="en-US" sz="2800" dirty="0"/>
              <a:t>Most common in sheep raising countries</a:t>
            </a:r>
          </a:p>
          <a:p>
            <a:pPr lvl="1" algn="l" rtl="0">
              <a:lnSpc>
                <a:spcPct val="90000"/>
              </a:lnSpc>
            </a:pPr>
            <a:r>
              <a:rPr lang="en-US" altLang="en-US" sz="2400" dirty="0"/>
              <a:t>New Zealand and Australia highest incidence</a:t>
            </a:r>
          </a:p>
        </p:txBody>
      </p:sp>
      <p:pic>
        <p:nvPicPr>
          <p:cNvPr id="2" name="Picture 1">
            <a:extLst>
              <a:ext uri="{FF2B5EF4-FFF2-40B4-BE49-F238E27FC236}">
                <a16:creationId xmlns:a16="http://schemas.microsoft.com/office/drawing/2014/main" id="{B13AF397-1B63-B129-1364-F1BE1394911D}"/>
              </a:ext>
            </a:extLst>
          </p:cNvPr>
          <p:cNvPicPr>
            <a:picLocks noChangeAspect="1"/>
          </p:cNvPicPr>
          <p:nvPr/>
        </p:nvPicPr>
        <p:blipFill>
          <a:blip r:embed="rId3"/>
          <a:stretch>
            <a:fillRect/>
          </a:stretch>
        </p:blipFill>
        <p:spPr>
          <a:xfrm>
            <a:off x="8599239" y="193964"/>
            <a:ext cx="3553968" cy="6362007"/>
          </a:xfrm>
          <a:prstGeom prst="rect">
            <a:avLst/>
          </a:prstGeom>
        </p:spPr>
      </p:pic>
    </p:spTree>
    <p:extLst>
      <p:ext uri="{BB962C8B-B14F-4D97-AF65-F5344CB8AC3E}">
        <p14:creationId xmlns:p14="http://schemas.microsoft.com/office/powerpoint/2010/main" val="295917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Life cycle of Echinococcus">
            <a:extLst>
              <a:ext uri="{FF2B5EF4-FFF2-40B4-BE49-F238E27FC236}">
                <a16:creationId xmlns:a16="http://schemas.microsoft.com/office/drawing/2014/main" id="{E51BE50A-3247-55FD-215E-958B1D8D1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581"/>
            <a:ext cx="914400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8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59E12EC-921E-392A-8EBF-D133E8FEF8CA}"/>
              </a:ext>
            </a:extLst>
          </p:cNvPr>
          <p:cNvSpPr>
            <a:spLocks noGrp="1" noChangeArrowheads="1"/>
          </p:cNvSpPr>
          <p:nvPr>
            <p:ph type="title"/>
          </p:nvPr>
        </p:nvSpPr>
        <p:spPr>
          <a:xfrm>
            <a:off x="6245629" y="762000"/>
            <a:ext cx="4277909" cy="1295400"/>
          </a:xfrm>
        </p:spPr>
        <p:txBody>
          <a:bodyPr>
            <a:normAutofit fontScale="90000"/>
          </a:bodyPr>
          <a:lstStyle/>
          <a:p>
            <a:r>
              <a:rPr lang="en-US" altLang="en-US" i="1" dirty="0"/>
              <a:t>E. granulosus </a:t>
            </a:r>
            <a:r>
              <a:rPr lang="en-US" altLang="en-US" dirty="0"/>
              <a:t>hydatid cyst</a:t>
            </a:r>
          </a:p>
        </p:txBody>
      </p:sp>
      <p:pic>
        <p:nvPicPr>
          <p:cNvPr id="62467" name="Picture 3" descr="hydatid in brain">
            <a:extLst>
              <a:ext uri="{FF2B5EF4-FFF2-40B4-BE49-F238E27FC236}">
                <a16:creationId xmlns:a16="http://schemas.microsoft.com/office/drawing/2014/main" id="{57BDF43C-4380-CAD8-79DE-19D686FCF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0"/>
            <a:ext cx="5608638" cy="303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hydatid-sheep">
            <a:extLst>
              <a:ext uri="{FF2B5EF4-FFF2-40B4-BE49-F238E27FC236}">
                <a16:creationId xmlns:a16="http://schemas.microsoft.com/office/drawing/2014/main" id="{FE329AAD-1A20-0E93-136E-2FD75C047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3744914"/>
            <a:ext cx="451485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hydatid cyst in liver human">
            <a:extLst>
              <a:ext uri="{FF2B5EF4-FFF2-40B4-BE49-F238E27FC236}">
                <a16:creationId xmlns:a16="http://schemas.microsoft.com/office/drawing/2014/main" id="{ECD1E4F7-DC0F-4EF2-7BDC-707F817F7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 y="3031375"/>
            <a:ext cx="55626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49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94CAA1E-753F-7F52-8B5F-170E3A412C95}"/>
              </a:ext>
            </a:extLst>
          </p:cNvPr>
          <p:cNvSpPr>
            <a:spLocks noGrp="1" noChangeArrowheads="1"/>
          </p:cNvSpPr>
          <p:nvPr>
            <p:ph type="title"/>
          </p:nvPr>
        </p:nvSpPr>
        <p:spPr/>
        <p:txBody>
          <a:bodyPr/>
          <a:lstStyle/>
          <a:p>
            <a:pPr algn="l"/>
            <a:r>
              <a:rPr lang="en-US" altLang="en-US" sz="4000" b="1" i="1"/>
              <a:t>Diphyllobothrium latum</a:t>
            </a:r>
            <a:br>
              <a:rPr lang="en-US" altLang="en-US" sz="4000" b="1"/>
            </a:br>
            <a:r>
              <a:rPr lang="en-US" altLang="en-US" sz="4000" b="1"/>
              <a:t> Common name</a:t>
            </a:r>
            <a:r>
              <a:rPr lang="en-US" altLang="en-US" sz="4000"/>
              <a:t>: Fish tapeworm</a:t>
            </a:r>
          </a:p>
        </p:txBody>
      </p:sp>
      <p:sp>
        <p:nvSpPr>
          <p:cNvPr id="70659" name="Rectangle 3">
            <a:extLst>
              <a:ext uri="{FF2B5EF4-FFF2-40B4-BE49-F238E27FC236}">
                <a16:creationId xmlns:a16="http://schemas.microsoft.com/office/drawing/2014/main" id="{39D8D1E6-D247-1FC5-8E30-458FB08C1377}"/>
              </a:ext>
            </a:extLst>
          </p:cNvPr>
          <p:cNvSpPr>
            <a:spLocks noGrp="1" noChangeArrowheads="1"/>
          </p:cNvSpPr>
          <p:nvPr>
            <p:ph type="body" idx="1"/>
          </p:nvPr>
        </p:nvSpPr>
        <p:spPr>
          <a:xfrm>
            <a:off x="76200" y="1579951"/>
            <a:ext cx="11277600" cy="1473591"/>
          </a:xfrm>
        </p:spPr>
        <p:txBody>
          <a:bodyPr/>
          <a:lstStyle/>
          <a:p>
            <a:pPr algn="l" rtl="0"/>
            <a:r>
              <a:rPr lang="en-US" altLang="en-US" b="1" i="1" dirty="0"/>
              <a:t>Geographical Distribution:-</a:t>
            </a:r>
          </a:p>
          <a:p>
            <a:pPr lvl="1" algn="l" rtl="0"/>
            <a:r>
              <a:rPr lang="en-US" altLang="en-US" sz="3200" dirty="0"/>
              <a:t>Widely distributed in the lake areas of Europe, Asia, Far East, North America, South America and Central Africa .</a:t>
            </a:r>
          </a:p>
        </p:txBody>
      </p:sp>
      <p:pic>
        <p:nvPicPr>
          <p:cNvPr id="2" name="Picture 4" descr="diphyllobothrium_scolex">
            <a:extLst>
              <a:ext uri="{FF2B5EF4-FFF2-40B4-BE49-F238E27FC236}">
                <a16:creationId xmlns:a16="http://schemas.microsoft.com/office/drawing/2014/main" id="{A55D438D-46F2-71BD-96FB-EBD93EB33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51925" y="4183690"/>
            <a:ext cx="3140075" cy="2565400"/>
          </a:xfrm>
          <a:prstGeom prst="rect">
            <a:avLst/>
          </a:prstGeom>
          <a:noFill/>
        </p:spPr>
      </p:pic>
      <p:pic>
        <p:nvPicPr>
          <p:cNvPr id="3" name="Picture 5" descr="diphyllobothrium_egg_2">
            <a:extLst>
              <a:ext uri="{FF2B5EF4-FFF2-40B4-BE49-F238E27FC236}">
                <a16:creationId xmlns:a16="http://schemas.microsoft.com/office/drawing/2014/main" id="{B6069AE5-9C7B-D6F2-B100-A6AEA2DDB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878291" y="353292"/>
            <a:ext cx="2044700" cy="2151063"/>
          </a:xfrm>
          <a:prstGeom prst="rect">
            <a:avLst/>
          </a:prstGeom>
          <a:noFill/>
        </p:spPr>
      </p:pic>
      <p:sp>
        <p:nvSpPr>
          <p:cNvPr id="5" name="TextBox 4">
            <a:extLst>
              <a:ext uri="{FF2B5EF4-FFF2-40B4-BE49-F238E27FC236}">
                <a16:creationId xmlns:a16="http://schemas.microsoft.com/office/drawing/2014/main" id="{B48A4081-E3E7-60A3-253E-D5EBE2817D99}"/>
              </a:ext>
            </a:extLst>
          </p:cNvPr>
          <p:cNvSpPr txBox="1"/>
          <p:nvPr/>
        </p:nvSpPr>
        <p:spPr>
          <a:xfrm>
            <a:off x="284491" y="2967632"/>
            <a:ext cx="8283159" cy="1274195"/>
          </a:xfrm>
          <a:prstGeom prst="rect">
            <a:avLst/>
          </a:prstGeom>
          <a:noFill/>
        </p:spPr>
        <p:txBody>
          <a:bodyPr wrap="square">
            <a:spAutoFit/>
          </a:bodyPr>
          <a:lstStyle/>
          <a:p>
            <a:pPr>
              <a:lnSpc>
                <a:spcPct val="80000"/>
              </a:lnSpc>
            </a:pPr>
            <a:r>
              <a:rPr lang="en-US" altLang="en-US" sz="2400" b="1" dirty="0"/>
              <a:t>Important parasite of man.</a:t>
            </a:r>
          </a:p>
          <a:p>
            <a:pPr>
              <a:lnSpc>
                <a:spcPct val="80000"/>
              </a:lnSpc>
            </a:pPr>
            <a:r>
              <a:rPr lang="en-US" altLang="en-US" sz="2400" b="1" dirty="0"/>
              <a:t>Definitive hosts can be  humans, dogs, foxes, cats, mink, bears, and seals.  </a:t>
            </a:r>
          </a:p>
          <a:p>
            <a:pPr>
              <a:lnSpc>
                <a:spcPct val="80000"/>
              </a:lnSpc>
            </a:pPr>
            <a:r>
              <a:rPr lang="en-US" altLang="en-US" sz="2400" b="1" dirty="0"/>
              <a:t>Site of attachment  : small intestine.</a:t>
            </a:r>
          </a:p>
        </p:txBody>
      </p:sp>
      <p:pic>
        <p:nvPicPr>
          <p:cNvPr id="4" name="Picture 3">
            <a:extLst>
              <a:ext uri="{FF2B5EF4-FFF2-40B4-BE49-F238E27FC236}">
                <a16:creationId xmlns:a16="http://schemas.microsoft.com/office/drawing/2014/main" id="{6A3EA054-0F3D-1F0B-B9C4-D42A6106A59A}"/>
              </a:ext>
            </a:extLst>
          </p:cNvPr>
          <p:cNvPicPr>
            <a:picLocks noChangeAspect="1"/>
          </p:cNvPicPr>
          <p:nvPr/>
        </p:nvPicPr>
        <p:blipFill>
          <a:blip r:embed="rId4"/>
          <a:stretch>
            <a:fillRect/>
          </a:stretch>
        </p:blipFill>
        <p:spPr>
          <a:xfrm>
            <a:off x="4544941" y="4183690"/>
            <a:ext cx="4188315" cy="2618296"/>
          </a:xfrm>
          <a:prstGeom prst="rect">
            <a:avLst/>
          </a:prstGeom>
        </p:spPr>
      </p:pic>
    </p:spTree>
    <p:extLst>
      <p:ext uri="{BB962C8B-B14F-4D97-AF65-F5344CB8AC3E}">
        <p14:creationId xmlns:p14="http://schemas.microsoft.com/office/powerpoint/2010/main" val="355688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Life cycle of Diphyllobothrium latum">
            <a:extLst>
              <a:ext uri="{FF2B5EF4-FFF2-40B4-BE49-F238E27FC236}">
                <a16:creationId xmlns:a16="http://schemas.microsoft.com/office/drawing/2014/main" id="{8B11EAE2-318B-AF46-44C4-6DD1BF589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8558"/>
            <a:ext cx="8915400" cy="665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9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9F277CEB-5549-0A60-0466-778EDED93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0661">
            <a:off x="1676401" y="426411"/>
            <a:ext cx="8839200" cy="600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39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2565" y="70237"/>
            <a:ext cx="11631092" cy="1081376"/>
          </a:xfrm>
        </p:spPr>
        <p:txBody>
          <a:bodyPr>
            <a:normAutofit/>
          </a:bodyPr>
          <a:lstStyle/>
          <a:p>
            <a:pPr eaLnBrk="1" hangingPunct="1"/>
            <a:r>
              <a:rPr lang="en-US" altLang="en-US" b="1" dirty="0">
                <a:solidFill>
                  <a:srgbClr val="C00000"/>
                </a:solidFill>
              </a:rPr>
              <a:t>Class Trematoda (Flukes) subclass : Digenea            </a:t>
            </a:r>
          </a:p>
        </p:txBody>
      </p:sp>
      <p:sp>
        <p:nvSpPr>
          <p:cNvPr id="19459" name="Rectangle 3"/>
          <p:cNvSpPr>
            <a:spLocks noGrp="1" noRot="1" noChangeArrowheads="1"/>
          </p:cNvSpPr>
          <p:nvPr>
            <p:ph idx="1"/>
          </p:nvPr>
        </p:nvSpPr>
        <p:spPr>
          <a:xfrm>
            <a:off x="116809" y="1019291"/>
            <a:ext cx="11918228" cy="5553987"/>
          </a:xfrm>
        </p:spPr>
        <p:txBody>
          <a:bodyPr>
            <a:normAutofit fontScale="92500" lnSpcReduction="20000"/>
          </a:bodyPr>
          <a:lstStyle/>
          <a:p>
            <a:pPr algn="l" rtl="0" eaLnBrk="1" hangingPunct="1">
              <a:buFont typeface="Wingdings" panose="05000000000000000000" pitchFamily="2" charset="2"/>
              <a:buChar char="q"/>
            </a:pPr>
            <a:r>
              <a:rPr lang="en-US" altLang="en-US" sz="3500" b="1" dirty="0"/>
              <a:t>The body wall is adapted for parasitic way of life</a:t>
            </a:r>
          </a:p>
          <a:p>
            <a:pPr algn="l" rtl="0" eaLnBrk="1" hangingPunct="1">
              <a:buFont typeface="Wingdings" panose="05000000000000000000" pitchFamily="2" charset="2"/>
              <a:buChar char="Ø"/>
            </a:pPr>
            <a:r>
              <a:rPr lang="en-US" altLang="en-US" sz="3500" b="1" dirty="0"/>
              <a:t>The epidermis consists of an outer layer called </a:t>
            </a:r>
            <a:r>
              <a:rPr lang="en-US" altLang="en-US" sz="3500" b="1" dirty="0">
                <a:solidFill>
                  <a:srgbClr val="FF0000"/>
                </a:solidFill>
              </a:rPr>
              <a:t>tegument</a:t>
            </a:r>
            <a:r>
              <a:rPr lang="en-US" altLang="en-US" sz="3500" b="1" dirty="0"/>
              <a:t>, which forms a </a:t>
            </a:r>
            <a:r>
              <a:rPr lang="en-US" altLang="en-US" sz="3500" b="1" dirty="0">
                <a:solidFill>
                  <a:srgbClr val="FF0000"/>
                </a:solidFill>
              </a:rPr>
              <a:t>syncytium</a:t>
            </a:r>
            <a:r>
              <a:rPr lang="en-US" altLang="en-US" sz="3500" b="1" dirty="0"/>
              <a:t> (a continuous layer of fused cells)</a:t>
            </a:r>
          </a:p>
          <a:p>
            <a:pPr algn="l" rtl="0" eaLnBrk="1" hangingPunct="1">
              <a:buFont typeface="Wingdings" panose="05000000000000000000" pitchFamily="2" charset="2"/>
              <a:buChar char="Ø"/>
            </a:pPr>
            <a:r>
              <a:rPr lang="en-US" altLang="en-US" sz="3500" b="1" dirty="0"/>
              <a:t>The outer zone of the tegument consists of organic layer of proteins and carbohydrates called the </a:t>
            </a:r>
            <a:r>
              <a:rPr lang="en-US" altLang="en-US" sz="3500" b="1" dirty="0">
                <a:solidFill>
                  <a:srgbClr val="FF0000"/>
                </a:solidFill>
              </a:rPr>
              <a:t>glycocalyx</a:t>
            </a:r>
            <a:r>
              <a:rPr lang="en-US" altLang="en-US" sz="3500" b="1" dirty="0"/>
              <a:t>. The glycocalyx  aids in the transport of nutrients, wastes, and gases across the body wall, and </a:t>
            </a:r>
            <a:r>
              <a:rPr lang="en-US" altLang="en-US" sz="3500" b="1" dirty="0">
                <a:solidFill>
                  <a:srgbClr val="C00000"/>
                </a:solidFill>
              </a:rPr>
              <a:t>protects the fluke against enzymes and the host's immune system</a:t>
            </a:r>
          </a:p>
          <a:p>
            <a:pPr algn="l" rtl="0">
              <a:buFont typeface="Wingdings" panose="05000000000000000000" pitchFamily="2" charset="2"/>
              <a:buChar char="Ø"/>
            </a:pPr>
            <a:r>
              <a:rPr lang="en-US" altLang="en-US" sz="3500" b="1" dirty="0"/>
              <a:t>Also found in the epidermis are the microvilli that facilitate nutrient exchange.</a:t>
            </a:r>
          </a:p>
          <a:p>
            <a:pPr algn="l" rtl="0">
              <a:buFont typeface="Wingdings" panose="05000000000000000000" pitchFamily="2" charset="2"/>
              <a:buChar char="Ø"/>
            </a:pPr>
            <a:r>
              <a:rPr lang="en-US" altLang="en-US" sz="3900" dirty="0"/>
              <a:t>There are two large suckers. The anterior sucker is the </a:t>
            </a:r>
            <a:r>
              <a:rPr lang="en-US" altLang="en-US" sz="3900" b="1" dirty="0">
                <a:solidFill>
                  <a:srgbClr val="C00000"/>
                </a:solidFill>
              </a:rPr>
              <a:t>oral sucker</a:t>
            </a:r>
            <a:r>
              <a:rPr lang="en-US" altLang="en-US" sz="3900" dirty="0">
                <a:solidFill>
                  <a:srgbClr val="C00000"/>
                </a:solidFill>
              </a:rPr>
              <a:t> </a:t>
            </a:r>
            <a:r>
              <a:rPr lang="en-US" altLang="en-US" sz="3900" dirty="0"/>
              <a:t>and surrounds the mouth. The other sucker, the </a:t>
            </a:r>
            <a:r>
              <a:rPr lang="en-US" altLang="en-US" sz="3900" b="1" dirty="0">
                <a:solidFill>
                  <a:srgbClr val="C00000"/>
                </a:solidFill>
              </a:rPr>
              <a:t>acetabulum</a:t>
            </a:r>
            <a:r>
              <a:rPr lang="en-US" altLang="en-US" sz="3900" dirty="0">
                <a:solidFill>
                  <a:srgbClr val="C00000"/>
                </a:solidFill>
              </a:rPr>
              <a:t>,</a:t>
            </a:r>
            <a:r>
              <a:rPr lang="en-US" altLang="en-US" sz="3900" dirty="0"/>
              <a:t> is located ventrally on the middle portion of the body.</a:t>
            </a:r>
          </a:p>
          <a:p>
            <a:pPr algn="l" rtl="0" eaLnBrk="1" hangingPunct="1">
              <a:buFont typeface="Wingdings" panose="05000000000000000000" pitchFamily="2" charset="2"/>
              <a:buChar char="Ø"/>
            </a:pPr>
            <a:endParaRPr lang="en-US" altLang="en-US" sz="2800" b="1" dirty="0"/>
          </a:p>
          <a:p>
            <a:pPr algn="l" rtl="0" eaLnBrk="1" hangingPunct="1">
              <a:buFont typeface="Wingdings" panose="05000000000000000000" pitchFamily="2" charset="2"/>
              <a:buChar char="Ø"/>
            </a:pPr>
            <a:endParaRPr lang="en-US" altLang="en-US" sz="2800" b="1" dirty="0"/>
          </a:p>
        </p:txBody>
      </p:sp>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317177-E1B7-4C35-AAF5-B0826121F3A4}" type="slidenum">
              <a:rPr lang="en-US" altLang="en-US">
                <a:solidFill>
                  <a:srgbClr val="898989"/>
                </a:solidFill>
              </a:rPr>
              <a:pPr/>
              <a:t>3</a:t>
            </a:fld>
            <a:endParaRPr lang="en-US" altLang="en-US">
              <a:solidFill>
                <a:srgbClr val="898989"/>
              </a:solidFill>
            </a:endParaRPr>
          </a:p>
        </p:txBody>
      </p:sp>
    </p:spTree>
    <p:extLst>
      <p:ext uri="{BB962C8B-B14F-4D97-AF65-F5344CB8AC3E}">
        <p14:creationId xmlns:p14="http://schemas.microsoft.com/office/powerpoint/2010/main" val="1168935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810F-EE1E-431A-AAC3-B544E68A943A}"/>
              </a:ext>
            </a:extLst>
          </p:cNvPr>
          <p:cNvSpPr>
            <a:spLocks noGrp="1"/>
          </p:cNvSpPr>
          <p:nvPr>
            <p:ph type="title"/>
          </p:nvPr>
        </p:nvSpPr>
        <p:spPr>
          <a:xfrm>
            <a:off x="1019814" y="782782"/>
            <a:ext cx="10475843" cy="5562600"/>
          </a:xfrm>
        </p:spPr>
        <p:txBody>
          <a:bodyPr>
            <a:noAutofit/>
          </a:bodyPr>
          <a:lstStyle/>
          <a:p>
            <a:pPr algn="ctr"/>
            <a:r>
              <a:rPr lang="en-US" sz="18000" b="1" dirty="0">
                <a:solidFill>
                  <a:srgbClr val="C00000"/>
                </a:solidFill>
                <a:effectLst>
                  <a:outerShdw blurRad="38100" dist="38100" dir="2700000" algn="tl">
                    <a:srgbClr val="000000">
                      <a:alpha val="43137"/>
                    </a:srgbClr>
                  </a:outerShdw>
                </a:effectLst>
                <a:latin typeface="Berlin Sans FB" panose="020E0602020502020306" pitchFamily="34" charset="0"/>
              </a:rPr>
              <a:t>Thank You!</a:t>
            </a:r>
          </a:p>
        </p:txBody>
      </p:sp>
    </p:spTree>
    <p:extLst>
      <p:ext uri="{BB962C8B-B14F-4D97-AF65-F5344CB8AC3E}">
        <p14:creationId xmlns:p14="http://schemas.microsoft.com/office/powerpoint/2010/main" val="208987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82542" y="52647"/>
            <a:ext cx="7674566" cy="928897"/>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dirty="0">
                <a:solidFill>
                  <a:srgbClr val="FFC000"/>
                </a:solidFill>
              </a:rPr>
              <a:t>   </a:t>
            </a:r>
            <a:r>
              <a:rPr lang="en-US" dirty="0">
                <a:solidFill>
                  <a:srgbClr val="C00000"/>
                </a:solidFill>
              </a:rPr>
              <a:t>Parasitic Flukes in Humans      </a:t>
            </a:r>
          </a:p>
        </p:txBody>
      </p:sp>
      <p:sp>
        <p:nvSpPr>
          <p:cNvPr id="27651" name="Rectangle 2"/>
          <p:cNvSpPr>
            <a:spLocks noGrp="1" noChangeArrowheads="1"/>
          </p:cNvSpPr>
          <p:nvPr>
            <p:ph idx="1"/>
          </p:nvPr>
        </p:nvSpPr>
        <p:spPr>
          <a:xfrm>
            <a:off x="375882" y="757122"/>
            <a:ext cx="10912569" cy="6100877"/>
          </a:xfrm>
        </p:spPr>
        <p:txBody>
          <a:bodyPr vert="horz" lIns="91440" tIns="19203" rIns="91440" bIns="45720" rtlCol="0">
            <a:normAutofit/>
          </a:bodyPr>
          <a:lstStyle/>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u="sng" dirty="0"/>
              <a:t>Some </a:t>
            </a:r>
            <a:r>
              <a:rPr lang="en-US" dirty="0"/>
              <a:t>of the </a:t>
            </a:r>
            <a:r>
              <a:rPr lang="en-US" u="sng" dirty="0"/>
              <a:t>most serious parasites</a:t>
            </a:r>
            <a:r>
              <a:rPr lang="en-US" dirty="0"/>
              <a:t> in </a:t>
            </a:r>
            <a:r>
              <a:rPr lang="en-US" u="sng" dirty="0"/>
              <a:t>humans are flukes</a:t>
            </a:r>
            <a:r>
              <a:rPr lang="en-US" dirty="0"/>
              <a: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b="1" i="1" u="sng" dirty="0">
                <a:solidFill>
                  <a:srgbClr val="FF0000"/>
                </a:solidFill>
              </a:rPr>
              <a:t>Schistosoma</a:t>
            </a:r>
            <a:r>
              <a:rPr lang="en-US" i="1" dirty="0">
                <a:solidFill>
                  <a:srgbClr val="FF0000"/>
                </a:solidFill>
              </a:rPr>
              <a:t> </a:t>
            </a:r>
            <a:r>
              <a:rPr lang="en-US" dirty="0"/>
              <a:t>is a </a:t>
            </a:r>
            <a:r>
              <a:rPr lang="en-US" u="sng" dirty="0"/>
              <a:t>blood fluke</a:t>
            </a:r>
            <a:r>
              <a:rPr lang="en-US" dirty="0"/>
              <a:t> that causes a serious infection called </a:t>
            </a:r>
            <a:r>
              <a:rPr lang="en-US" b="1" u="sng" dirty="0"/>
              <a:t>schistosomiasis</a:t>
            </a:r>
            <a:r>
              <a:rPr lang="en-US" dirty="0"/>
              <a:t>.  Schistosomiasis is </a:t>
            </a:r>
            <a:r>
              <a:rPr lang="en-US" u="sng" dirty="0"/>
              <a:t>one of the deadliest diseases in the world</a:t>
            </a:r>
            <a:r>
              <a:rPr lang="en-US" dirty="0"/>
              <a:t>. </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dirty="0"/>
              <a:t>There is estimated to be about </a:t>
            </a:r>
            <a:r>
              <a:rPr lang="en-US" u="sng" dirty="0"/>
              <a:t>200 million people infected</a:t>
            </a:r>
            <a:r>
              <a:rPr lang="en-US" dirty="0"/>
              <a:t> with </a:t>
            </a:r>
            <a:r>
              <a:rPr lang="en-US" u="sng" dirty="0"/>
              <a:t>schistosomiasis</a:t>
            </a:r>
            <a:r>
              <a:rPr lang="en-US" dirty="0"/>
              <a:t> in </a:t>
            </a:r>
            <a:r>
              <a:rPr lang="en-US" u="sng" dirty="0"/>
              <a:t>Africa, South America, and the Middle East.</a:t>
            </a:r>
          </a:p>
          <a:p>
            <a:pPr marL="391729" indent="-293797" algn="l" rtl="0">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u="sng" dirty="0"/>
              <a:t>Symptoms</a:t>
            </a:r>
            <a:r>
              <a:rPr lang="en-US" dirty="0"/>
              <a:t> of schistosomiasis include </a:t>
            </a:r>
            <a:r>
              <a:rPr lang="en-US" u="sng" dirty="0"/>
              <a:t>dysentery, anemia, enlarged liver, bladder inflammation and brain damage. </a:t>
            </a:r>
          </a:p>
        </p:txBody>
      </p:sp>
      <p:sp>
        <p:nvSpPr>
          <p:cNvPr id="3" name="TextBox 2">
            <a:extLst>
              <a:ext uri="{FF2B5EF4-FFF2-40B4-BE49-F238E27FC236}">
                <a16:creationId xmlns:a16="http://schemas.microsoft.com/office/drawing/2014/main" id="{2EC61A55-9E6E-AAD9-4253-FED4510D38A1}"/>
              </a:ext>
            </a:extLst>
          </p:cNvPr>
          <p:cNvSpPr txBox="1"/>
          <p:nvPr/>
        </p:nvSpPr>
        <p:spPr>
          <a:xfrm>
            <a:off x="375882" y="5318405"/>
            <a:ext cx="6096000" cy="646331"/>
          </a:xfrm>
          <a:prstGeom prst="rect">
            <a:avLst/>
          </a:prstGeom>
          <a:noFill/>
        </p:spPr>
        <p:txBody>
          <a:bodyPr wrap="square">
            <a:spAutoFit/>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sz="3600" i="1" u="sng" dirty="0">
                <a:solidFill>
                  <a:srgbClr val="FF0000"/>
                </a:solidFill>
              </a:rPr>
              <a:t>Fasciola hepatica ,F.gigantica </a:t>
            </a:r>
          </a:p>
        </p:txBody>
      </p:sp>
    </p:spTree>
    <p:extLst>
      <p:ext uri="{BB962C8B-B14F-4D97-AF65-F5344CB8AC3E}">
        <p14:creationId xmlns:p14="http://schemas.microsoft.com/office/powerpoint/2010/main" val="994958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8797D27-03F2-1B3A-5BE6-A93933C39662}"/>
              </a:ext>
            </a:extLst>
          </p:cNvPr>
          <p:cNvSpPr>
            <a:spLocks noChangeArrowheads="1"/>
          </p:cNvSpPr>
          <p:nvPr/>
        </p:nvSpPr>
        <p:spPr bwMode="auto">
          <a:xfrm>
            <a:off x="149629" y="-604916"/>
            <a:ext cx="21721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790" tIns="0" rIns="88872"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Blood flukes</a:t>
            </a:r>
            <a:endPar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771" name="Picture 52" descr="Description: Schistosoma mansoni adult pair">
            <a:extLst>
              <a:ext uri="{FF2B5EF4-FFF2-40B4-BE49-F238E27FC236}">
                <a16:creationId xmlns:a16="http://schemas.microsoft.com/office/drawing/2014/main" id="{1675D881-64A3-6BF6-633E-67E18543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33801"/>
            <a:ext cx="7133705" cy="25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a:extLst>
              <a:ext uri="{FF2B5EF4-FFF2-40B4-BE49-F238E27FC236}">
                <a16:creationId xmlns:a16="http://schemas.microsoft.com/office/drawing/2014/main" id="{50425D14-C292-EE9D-9E4D-06C795B04863}"/>
              </a:ext>
            </a:extLst>
          </p:cNvPr>
          <p:cNvSpPr>
            <a:spLocks noChangeArrowheads="1"/>
          </p:cNvSpPr>
          <p:nvPr/>
        </p:nvSpPr>
        <p:spPr bwMode="auto">
          <a:xfrm>
            <a:off x="422563" y="581988"/>
            <a:ext cx="11375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457200"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Schistosomiasis</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a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4" tooltip="Parasitic disease">
                  <a:extLst>
                    <a:ext uri="{A12FA001-AC4F-418D-AE19-62706E023703}">
                      <ahyp:hlinkClr xmlns:ahyp="http://schemas.microsoft.com/office/drawing/2018/hyperlinkcolor" val="tx"/>
                    </a:ext>
                  </a:extLst>
                </a:hlinkClick>
              </a:rPr>
              <a:t>parasitic disease</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caused by several species of </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tooltip="Trematoda">
                  <a:extLst>
                    <a:ext uri="{A12FA001-AC4F-418D-AE19-62706E023703}">
                      <ahyp:hlinkClr xmlns:ahyp="http://schemas.microsoft.com/office/drawing/2018/hyperlinkcolor" val="tx"/>
                    </a:ext>
                  </a:extLst>
                </a:hlinkClick>
              </a:rPr>
              <a:t>fluke</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genus </a:t>
            </a:r>
            <a:r>
              <a:rPr kumimoji="0" lang="en-US" alt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hlinkClick r:id="rId6" tooltip="Schistosoma">
                  <a:extLst>
                    <a:ext uri="{A12FA001-AC4F-418D-AE19-62706E023703}">
                      <ahyp:hlinkClr xmlns:ahyp="http://schemas.microsoft.com/office/drawing/2018/hyperlinkcolor" val="tx"/>
                    </a:ext>
                  </a:extLst>
                </a:hlinkClick>
              </a:rPr>
              <a:t>Schistosoma</a:t>
            </a: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57200"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Species of Schistosoma that can infect humans:</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7" tooltip="Schistosoma mansoni">
                  <a:extLst>
                    <a:ext uri="{A12FA001-AC4F-418D-AE19-62706E023703}">
                      <ahyp:hlinkClr xmlns:ahyp="http://schemas.microsoft.com/office/drawing/2018/hyperlinkcolor" val="tx"/>
                    </a:ext>
                  </a:extLst>
                </a:hlinkClick>
              </a:rPr>
              <a:t>Schistosoma mansoni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8" tooltip="Intestinal">
                  <a:extLst>
                    <a:ext uri="{A12FA001-AC4F-418D-AE19-62706E023703}">
                      <ahyp:hlinkClr xmlns:ahyp="http://schemas.microsoft.com/office/drawing/2018/hyperlinkcolor" val="tx"/>
                    </a:ext>
                  </a:extLst>
                </a:hlinkClick>
              </a:rPr>
              <a:t>intestinal</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schistosomiasis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hlinkClick r:id="rId9" tooltip="Schistosoma haematobium">
                  <a:extLst>
                    <a:ext uri="{A12FA001-AC4F-418D-AE19-62706E023703}">
                      <ahyp:hlinkClr xmlns:ahyp="http://schemas.microsoft.com/office/drawing/2018/hyperlinkcolor" val="tx"/>
                    </a:ext>
                  </a:extLst>
                </a:hlinkClick>
              </a:rPr>
              <a:t>Schistosoma haematobium</a:t>
            </a: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causes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10" tooltip="Urine">
                  <a:extLst>
                    <a:ext uri="{A12FA001-AC4F-418D-AE19-62706E023703}">
                      <ahyp:hlinkClr xmlns:ahyp="http://schemas.microsoft.com/office/drawing/2018/hyperlinkcolor" val="tx"/>
                    </a:ext>
                  </a:extLst>
                </a:hlinkClick>
              </a:rPr>
              <a:t>urinary</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schistosomiasis </a:t>
            </a:r>
            <a:endParaRPr kumimoji="0" lang="en-US" altLang="en-US" sz="2400" b="1" i="1" u="none" strike="noStrike" kern="1200" cap="none" spc="0" normalizeH="0" baseline="0" noProof="0" dirty="0">
              <a:ln>
                <a:noFill/>
              </a:ln>
              <a:solidFill>
                <a:srgbClr val="CCCCFF"/>
              </a:solidFill>
              <a:effectLst/>
              <a:uLnTx/>
              <a:uFillTx/>
              <a:latin typeface="Times New Roman" panose="02020603050405020304" pitchFamily="18" charset="0"/>
              <a:ea typeface="+mn-ea"/>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57200" algn="l"/>
              </a:tabLst>
              <a:defRPr/>
            </a:pP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Schistosoma japonicum</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cause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11" tooltip="Asia">
                  <a:extLst>
                    <a:ext uri="{A12FA001-AC4F-418D-AE19-62706E023703}">
                      <ahyp:hlinkClr xmlns:ahyp="http://schemas.microsoft.com/office/drawing/2018/hyperlinkcolor" val="tx"/>
                    </a:ext>
                  </a:extLst>
                </a:hlinkClick>
              </a:rPr>
              <a:t>Asian</a:t>
            </a:r>
            <a:r>
              <a:rPr kumimoji="0" lang="en-US" altLang="en-US" sz="2400" b="1" i="0" u="sng"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1" i="0" u="sng"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intestinal</a:t>
            </a:r>
            <a:r>
              <a:rPr kumimoji="0" lang="en-US" altLang="en-US" sz="2400" b="1" i="0" u="sng"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schistosomiasis</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73" name="Rectangle 3">
            <a:extLst>
              <a:ext uri="{FF2B5EF4-FFF2-40B4-BE49-F238E27FC236}">
                <a16:creationId xmlns:a16="http://schemas.microsoft.com/office/drawing/2014/main" id="{DE0BE4DA-7C30-2CDC-704D-A9722B4B9FBB}"/>
              </a:ext>
            </a:extLst>
          </p:cNvPr>
          <p:cNvSpPr>
            <a:spLocks noChangeArrowheads="1"/>
          </p:cNvSpPr>
          <p:nvPr/>
        </p:nvSpPr>
        <p:spPr bwMode="auto">
          <a:xfrm>
            <a:off x="94211" y="5500204"/>
            <a:ext cx="11604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nearly-mature worms' pair, with the longer female worm residing in the </a:t>
            </a:r>
            <a:r>
              <a:rPr kumimoji="0" lang="en-US" altLang="en-US" sz="2400" b="1" i="0" u="sng"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hlinkClick r:id="rId12" tooltip="Gynaecophoric channel (page does not exist)">
                  <a:extLst>
                    <a:ext uri="{A12FA001-AC4F-418D-AE19-62706E023703}">
                      <ahyp:hlinkClr xmlns:ahyp="http://schemas.microsoft.com/office/drawing/2018/hyperlinkcolor" val="tx"/>
                    </a:ext>
                  </a:extLst>
                </a:hlinkClick>
              </a:rPr>
              <a:t>gynaecophoric channel</a:t>
            </a: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of the shorter male</a:t>
            </a:r>
          </a:p>
        </p:txBody>
      </p:sp>
    </p:spTree>
    <p:extLst>
      <p:ext uri="{BB962C8B-B14F-4D97-AF65-F5344CB8AC3E}">
        <p14:creationId xmlns:p14="http://schemas.microsoft.com/office/powerpoint/2010/main" val="246300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6372-A8D7-2F34-DC97-397151CF8AB2}"/>
            </a:ext>
          </a:extLst>
        </p:cNvPr>
        <p:cNvGrpSpPr/>
        <p:nvPr/>
      </p:nvGrpSpPr>
      <p:grpSpPr>
        <a:xfrm>
          <a:off x="0" y="0"/>
          <a:ext cx="0" cy="0"/>
          <a:chOff x="0" y="0"/>
          <a:chExt cx="0" cy="0"/>
        </a:xfrm>
      </p:grpSpPr>
      <p:sp>
        <p:nvSpPr>
          <p:cNvPr id="64514" name="Rectangle 2">
            <a:extLst>
              <a:ext uri="{FF2B5EF4-FFF2-40B4-BE49-F238E27FC236}">
                <a16:creationId xmlns:a16="http://schemas.microsoft.com/office/drawing/2014/main" id="{6C8952F9-1D66-71CB-343C-305DA9667776}"/>
              </a:ext>
            </a:extLst>
          </p:cNvPr>
          <p:cNvSpPr>
            <a:spLocks noGrp="1" noChangeArrowheads="1"/>
          </p:cNvSpPr>
          <p:nvPr>
            <p:ph type="title"/>
          </p:nvPr>
        </p:nvSpPr>
        <p:spPr>
          <a:xfrm>
            <a:off x="175214" y="105858"/>
            <a:ext cx="10363200" cy="1143000"/>
          </a:xfrm>
        </p:spPr>
        <p:txBody>
          <a:bodyPr/>
          <a:lstStyle/>
          <a:p>
            <a:r>
              <a:rPr lang="en-US" altLang="en-US" dirty="0"/>
              <a:t>Parasite Life Cycle: Blood Fluke                       </a:t>
            </a:r>
          </a:p>
        </p:txBody>
      </p:sp>
      <p:pic>
        <p:nvPicPr>
          <p:cNvPr id="64517" name="Picture 5" descr="2314">
            <a:extLst>
              <a:ext uri="{FF2B5EF4-FFF2-40B4-BE49-F238E27FC236}">
                <a16:creationId xmlns:a16="http://schemas.microsoft.com/office/drawing/2014/main" id="{5B2E2E9B-54B5-EF7C-8DEC-029BE108108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30242" y="991985"/>
            <a:ext cx="8459569" cy="5653307"/>
          </a:xfrm>
        </p:spPr>
      </p:pic>
    </p:spTree>
    <p:extLst>
      <p:ext uri="{BB962C8B-B14F-4D97-AF65-F5344CB8AC3E}">
        <p14:creationId xmlns:p14="http://schemas.microsoft.com/office/powerpoint/2010/main" val="157920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26" descr="JaponInfect">
            <a:hlinkClick r:id="rId2"/>
          </p:cNvPr>
          <p:cNvPicPr>
            <a:picLocks noChangeAspect="1" noChangeArrowheads="1"/>
          </p:cNvPicPr>
          <p:nvPr/>
        </p:nvPicPr>
        <p:blipFill>
          <a:blip r:embed="rId3" cstate="print"/>
          <a:srcRect/>
          <a:stretch>
            <a:fillRect/>
          </a:stretch>
        </p:blipFill>
        <p:spPr bwMode="auto">
          <a:xfrm>
            <a:off x="45629" y="1192737"/>
            <a:ext cx="3295650" cy="5324441"/>
          </a:xfrm>
          <a:prstGeom prst="rect">
            <a:avLst/>
          </a:prstGeom>
          <a:noFill/>
        </p:spPr>
      </p:pic>
      <p:sp>
        <p:nvSpPr>
          <p:cNvPr id="33795" name="Text Box 1027"/>
          <p:cNvSpPr txBox="1">
            <a:spLocks noChangeArrowheads="1"/>
          </p:cNvSpPr>
          <p:nvPr/>
        </p:nvSpPr>
        <p:spPr bwMode="auto">
          <a:xfrm>
            <a:off x="3295861" y="953337"/>
            <a:ext cx="4081567" cy="1846659"/>
          </a:xfrm>
          <a:prstGeom prst="rect">
            <a:avLst/>
          </a:prstGeom>
          <a:noFill/>
          <a:ln w="9525">
            <a:noFill/>
            <a:miter lim="800000"/>
            <a:headEnd/>
            <a:tailEnd/>
          </a:ln>
          <a:effectLst/>
        </p:spPr>
        <p:txBody>
          <a:bodyPr wrap="none">
            <a:spAutoFit/>
          </a:bodyPr>
          <a:lstStyle/>
          <a:p>
            <a:r>
              <a:rPr lang="en-US" sz="4800" dirty="0">
                <a:latin typeface="Times New Roman" pitchFamily="18" charset="0"/>
              </a:rPr>
              <a:t>Intestinal</a:t>
            </a:r>
          </a:p>
          <a:p>
            <a:r>
              <a:rPr lang="en-US" sz="4800" i="1" dirty="0">
                <a:latin typeface="Times New Roman" pitchFamily="18" charset="0"/>
              </a:rPr>
              <a:t>Schistosomiasis</a:t>
            </a:r>
          </a:p>
          <a:p>
            <a:r>
              <a:rPr lang="en-US" i="1" dirty="0">
                <a:latin typeface="Times New Roman" pitchFamily="18" charset="0"/>
              </a:rPr>
              <a:t>16 yr. Old boy</a:t>
            </a:r>
          </a:p>
        </p:txBody>
      </p:sp>
      <p:sp>
        <p:nvSpPr>
          <p:cNvPr id="33796" name="Text Box 1028"/>
          <p:cNvSpPr txBox="1">
            <a:spLocks noChangeArrowheads="1"/>
          </p:cNvSpPr>
          <p:nvPr/>
        </p:nvSpPr>
        <p:spPr bwMode="auto">
          <a:xfrm>
            <a:off x="3295861" y="3094951"/>
            <a:ext cx="3444417" cy="923330"/>
          </a:xfrm>
          <a:prstGeom prst="rect">
            <a:avLst/>
          </a:prstGeom>
          <a:noFill/>
          <a:ln w="9525">
            <a:noFill/>
            <a:miter lim="800000"/>
            <a:headEnd/>
            <a:tailEnd/>
          </a:ln>
          <a:effectLst/>
        </p:spPr>
        <p:txBody>
          <a:bodyPr wrap="square">
            <a:spAutoFit/>
          </a:bodyPr>
          <a:lstStyle/>
          <a:p>
            <a:r>
              <a:rPr lang="en-US" b="1" dirty="0">
                <a:latin typeface="Comic Sans MS" pitchFamily="66" charset="0"/>
              </a:rPr>
              <a:t>Abdomen accumulates fluid-</a:t>
            </a:r>
          </a:p>
          <a:p>
            <a:r>
              <a:rPr lang="en-US" b="1" dirty="0">
                <a:latin typeface="Comic Sans MS" pitchFamily="66" charset="0"/>
              </a:rPr>
              <a:t>a body immune response to</a:t>
            </a:r>
          </a:p>
          <a:p>
            <a:r>
              <a:rPr lang="en-US" b="1" dirty="0">
                <a:latin typeface="Comic Sans MS" pitchFamily="66" charset="0"/>
              </a:rPr>
              <a:t>eggs embedded in tissues</a:t>
            </a:r>
          </a:p>
        </p:txBody>
      </p:sp>
      <p:pic>
        <p:nvPicPr>
          <p:cNvPr id="2" name="Picture 2">
            <a:extLst>
              <a:ext uri="{FF2B5EF4-FFF2-40B4-BE49-F238E27FC236}">
                <a16:creationId xmlns:a16="http://schemas.microsoft.com/office/drawing/2014/main" id="{6B32FAD8-D0C2-9DF5-D1D5-1F3EB7031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511" y="2924482"/>
            <a:ext cx="5518543" cy="3796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4">
            <a:extLst>
              <a:ext uri="{FF2B5EF4-FFF2-40B4-BE49-F238E27FC236}">
                <a16:creationId xmlns:a16="http://schemas.microsoft.com/office/drawing/2014/main" id="{C2A194FF-A2C8-165B-4E19-CB4C27213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4296" y="289041"/>
            <a:ext cx="3479790" cy="2240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115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49043" y="102524"/>
            <a:ext cx="9621181" cy="1016923"/>
          </a:xfrm>
        </p:spPr>
        <p:txBody>
          <a:bodyPr vert="horz" lIns="91440" tIns="32806" rIns="91440" bIns="45720" rtlCol="0" anchor="t">
            <a:normAutofit/>
          </a:bodyPr>
          <a:lstStyle/>
          <a:p>
            <a:pPr defTabSz="914406">
              <a:tabLst>
                <a:tab pos="656722" algn="l"/>
                <a:tab pos="1313444" algn="l"/>
                <a:tab pos="1970166" algn="l"/>
                <a:tab pos="2626888" algn="l"/>
                <a:tab pos="3283610" algn="l"/>
                <a:tab pos="3940332" algn="l"/>
                <a:tab pos="4597055" algn="l"/>
                <a:tab pos="5253777" algn="l"/>
                <a:tab pos="5910499" algn="l"/>
                <a:tab pos="6567221" algn="l"/>
                <a:tab pos="7223943" algn="l"/>
              </a:tabLst>
              <a:defRPr/>
            </a:pPr>
            <a:r>
              <a:rPr lang="en-US" dirty="0"/>
              <a:t>Fascioliasis </a:t>
            </a:r>
            <a:r>
              <a:rPr lang="en-US" i="1" dirty="0"/>
              <a:t>Fasciola hepatica; F.gigantica</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63" y="2164248"/>
            <a:ext cx="2903345" cy="2304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145" y="2073818"/>
            <a:ext cx="7764088" cy="47841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63" y="4465909"/>
            <a:ext cx="2903345" cy="20046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23032590-0F4B-5CD9-1F9B-4239E4EB8542}"/>
              </a:ext>
            </a:extLst>
          </p:cNvPr>
          <p:cNvPicPr>
            <a:picLocks noChangeAspect="1"/>
          </p:cNvPicPr>
          <p:nvPr/>
        </p:nvPicPr>
        <p:blipFill>
          <a:blip r:embed="rId6"/>
          <a:stretch>
            <a:fillRect/>
          </a:stretch>
        </p:blipFill>
        <p:spPr>
          <a:xfrm>
            <a:off x="3876369" y="2164248"/>
            <a:ext cx="7603639" cy="4603322"/>
          </a:xfrm>
          <a:prstGeom prst="rect">
            <a:avLst/>
          </a:prstGeom>
        </p:spPr>
      </p:pic>
    </p:spTree>
    <p:extLst>
      <p:ext uri="{BB962C8B-B14F-4D97-AF65-F5344CB8AC3E}">
        <p14:creationId xmlns:p14="http://schemas.microsoft.com/office/powerpoint/2010/main" val="2878627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9" descr="Description: Fasciola hepatica life cycle">
            <a:extLst>
              <a:ext uri="{FF2B5EF4-FFF2-40B4-BE49-F238E27FC236}">
                <a16:creationId xmlns:a16="http://schemas.microsoft.com/office/drawing/2014/main" id="{1B634320-6867-44FA-B529-71BA97606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4" y="138546"/>
            <a:ext cx="11659985" cy="657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23846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1589</Words>
  <Application>Microsoft Office PowerPoint</Application>
  <PresentationFormat>شاشة عريضة</PresentationFormat>
  <Paragraphs>178</Paragraphs>
  <Slides>30</Slides>
  <Notes>10</Notes>
  <HiddenSlides>0</HiddenSlides>
  <MMClips>0</MMClips>
  <ScaleCrop>false</ScaleCrop>
  <HeadingPairs>
    <vt:vector size="8" baseType="variant">
      <vt:variant>
        <vt:lpstr>الخطوط المستخدمة</vt:lpstr>
      </vt:variant>
      <vt:variant>
        <vt:i4>11</vt:i4>
      </vt:variant>
      <vt:variant>
        <vt:lpstr>نسق</vt:lpstr>
      </vt:variant>
      <vt:variant>
        <vt:i4>1</vt:i4>
      </vt:variant>
      <vt:variant>
        <vt:lpstr>خوادم OLE مضمنة</vt:lpstr>
      </vt:variant>
      <vt:variant>
        <vt:i4>1</vt:i4>
      </vt:variant>
      <vt:variant>
        <vt:lpstr>عناوين الشرائح</vt:lpstr>
      </vt:variant>
      <vt:variant>
        <vt:i4>30</vt:i4>
      </vt:variant>
    </vt:vector>
  </HeadingPairs>
  <TitlesOfParts>
    <vt:vector size="43" baseType="lpstr">
      <vt:lpstr>Arial</vt:lpstr>
      <vt:lpstr>Arial Rounded MT Bold</vt:lpstr>
      <vt:lpstr>Berlin Sans FB</vt:lpstr>
      <vt:lpstr>Calibri</vt:lpstr>
      <vt:lpstr>Calibri Light</vt:lpstr>
      <vt:lpstr>Comic Sans MS</vt:lpstr>
      <vt:lpstr>Garamond</vt:lpstr>
      <vt:lpstr>Tahoma</vt:lpstr>
      <vt:lpstr>Times</vt:lpstr>
      <vt:lpstr>Times New Roman</vt:lpstr>
      <vt:lpstr>Wingdings</vt:lpstr>
      <vt:lpstr>نسق Office</vt:lpstr>
      <vt:lpstr>Image</vt:lpstr>
      <vt:lpstr>عرض تقديمي في PowerPoint</vt:lpstr>
      <vt:lpstr>                    Class: Trematoda, Subclass: Digenea    </vt:lpstr>
      <vt:lpstr>Class Trematoda (Flukes) subclass : Digenea            </vt:lpstr>
      <vt:lpstr>   Parasitic Flukes in Humans      </vt:lpstr>
      <vt:lpstr>عرض تقديمي في PowerPoint</vt:lpstr>
      <vt:lpstr>Parasite Life Cycle: Blood Fluke                       </vt:lpstr>
      <vt:lpstr>عرض تقديمي في PowerPoint</vt:lpstr>
      <vt:lpstr>Fascioliasis Fasciola hepatica; F.gigantica</vt:lpstr>
      <vt:lpstr>عرض تقديمي في PowerPoint</vt:lpstr>
      <vt:lpstr>Class Cestoda (The tapeworms)</vt:lpstr>
      <vt:lpstr>       Class Cestoda (The tapeworms)     </vt:lpstr>
      <vt:lpstr>Tapeworm</vt:lpstr>
      <vt:lpstr>Strobila  is divided into three regions:</vt:lpstr>
      <vt:lpstr>Class Cestoda (The tapeworms)                 </vt:lpstr>
      <vt:lpstr>عرض تقديمي في PowerPoint</vt:lpstr>
      <vt:lpstr>Classification</vt:lpstr>
      <vt:lpstr>Taenia species</vt:lpstr>
      <vt:lpstr>Morphology: </vt:lpstr>
      <vt:lpstr>Taenia saginata</vt:lpstr>
      <vt:lpstr>Taenia saginata</vt:lpstr>
      <vt:lpstr>Taenia sp.</vt:lpstr>
      <vt:lpstr>Transmission and life cycle</vt:lpstr>
      <vt:lpstr>عرض تقديمي في PowerPoint</vt:lpstr>
      <vt:lpstr>Echinococcus granulosus</vt:lpstr>
      <vt:lpstr>عرض تقديمي في PowerPoint</vt:lpstr>
      <vt:lpstr>E. granulosus hydatid cyst</vt:lpstr>
      <vt:lpstr>Diphyllobothrium latum  Common name: Fish tapeworm</vt:lpstr>
      <vt:lpstr>عرض تقديمي في PowerPoint</vt:lpstr>
      <vt:lpstr>عرض تقديمي في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drsabeeh almayah</dc:creator>
  <cp:lastModifiedBy>Dr.Sabeeh AL-Mayah</cp:lastModifiedBy>
  <cp:revision>11</cp:revision>
  <dcterms:created xsi:type="dcterms:W3CDTF">2021-12-10T18:15:45Z</dcterms:created>
  <dcterms:modified xsi:type="dcterms:W3CDTF">2025-11-25T09:06:05Z</dcterms:modified>
</cp:coreProperties>
</file>